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30"/>
  </p:notesMasterIdLst>
  <p:handoutMasterIdLst>
    <p:handoutMasterId r:id="rId131"/>
  </p:handoutMasterIdLst>
  <p:sldIdLst>
    <p:sldId id="316" r:id="rId5"/>
    <p:sldId id="365" r:id="rId6"/>
    <p:sldId id="366" r:id="rId7"/>
    <p:sldId id="367" r:id="rId8"/>
    <p:sldId id="380" r:id="rId9"/>
    <p:sldId id="381" r:id="rId10"/>
    <p:sldId id="372" r:id="rId11"/>
    <p:sldId id="368" r:id="rId12"/>
    <p:sldId id="375" r:id="rId13"/>
    <p:sldId id="376" r:id="rId14"/>
    <p:sldId id="377" r:id="rId15"/>
    <p:sldId id="378" r:id="rId16"/>
    <p:sldId id="379" r:id="rId17"/>
    <p:sldId id="374" r:id="rId18"/>
    <p:sldId id="369" r:id="rId19"/>
    <p:sldId id="400" r:id="rId20"/>
    <p:sldId id="373" r:id="rId21"/>
    <p:sldId id="382" r:id="rId22"/>
    <p:sldId id="383" r:id="rId23"/>
    <p:sldId id="384" r:id="rId24"/>
    <p:sldId id="385" r:id="rId25"/>
    <p:sldId id="392" r:id="rId26"/>
    <p:sldId id="386" r:id="rId27"/>
    <p:sldId id="388" r:id="rId28"/>
    <p:sldId id="389" r:id="rId29"/>
    <p:sldId id="390" r:id="rId30"/>
    <p:sldId id="391" r:id="rId31"/>
    <p:sldId id="387" r:id="rId32"/>
    <p:sldId id="394" r:id="rId33"/>
    <p:sldId id="396" r:id="rId34"/>
    <p:sldId id="393" r:id="rId35"/>
    <p:sldId id="397" r:id="rId36"/>
    <p:sldId id="398" r:id="rId37"/>
    <p:sldId id="399" r:id="rId38"/>
    <p:sldId id="406" r:id="rId39"/>
    <p:sldId id="402" r:id="rId40"/>
    <p:sldId id="407" r:id="rId41"/>
    <p:sldId id="408" r:id="rId42"/>
    <p:sldId id="409" r:id="rId43"/>
    <p:sldId id="410" r:id="rId44"/>
    <p:sldId id="403" r:id="rId45"/>
    <p:sldId id="404" r:id="rId46"/>
    <p:sldId id="405" r:id="rId47"/>
    <p:sldId id="401" r:id="rId48"/>
    <p:sldId id="395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6" r:id="rId62"/>
    <p:sldId id="427" r:id="rId63"/>
    <p:sldId id="428" r:id="rId64"/>
    <p:sldId id="442" r:id="rId65"/>
    <p:sldId id="429" r:id="rId66"/>
    <p:sldId id="430" r:id="rId67"/>
    <p:sldId id="431" r:id="rId68"/>
    <p:sldId id="432" r:id="rId69"/>
    <p:sldId id="433" r:id="rId70"/>
    <p:sldId id="434" r:id="rId71"/>
    <p:sldId id="435" r:id="rId72"/>
    <p:sldId id="436" r:id="rId73"/>
    <p:sldId id="437" r:id="rId74"/>
    <p:sldId id="438" r:id="rId75"/>
    <p:sldId id="439" r:id="rId76"/>
    <p:sldId id="440" r:id="rId77"/>
    <p:sldId id="441" r:id="rId78"/>
    <p:sldId id="443" r:id="rId79"/>
    <p:sldId id="444" r:id="rId80"/>
    <p:sldId id="445" r:id="rId81"/>
    <p:sldId id="455" r:id="rId82"/>
    <p:sldId id="456" r:id="rId83"/>
    <p:sldId id="446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454" r:id="rId92"/>
    <p:sldId id="462" r:id="rId93"/>
    <p:sldId id="463" r:id="rId94"/>
    <p:sldId id="457" r:id="rId95"/>
    <p:sldId id="458" r:id="rId96"/>
    <p:sldId id="459" r:id="rId97"/>
    <p:sldId id="460" r:id="rId98"/>
    <p:sldId id="461" r:id="rId99"/>
    <p:sldId id="464" r:id="rId100"/>
    <p:sldId id="465" r:id="rId101"/>
    <p:sldId id="466" r:id="rId102"/>
    <p:sldId id="467" r:id="rId103"/>
    <p:sldId id="468" r:id="rId104"/>
    <p:sldId id="469" r:id="rId105"/>
    <p:sldId id="470" r:id="rId106"/>
    <p:sldId id="472" r:id="rId107"/>
    <p:sldId id="471" r:id="rId108"/>
    <p:sldId id="473" r:id="rId109"/>
    <p:sldId id="474" r:id="rId110"/>
    <p:sldId id="475" r:id="rId111"/>
    <p:sldId id="476" r:id="rId112"/>
    <p:sldId id="477" r:id="rId113"/>
    <p:sldId id="478" r:id="rId114"/>
    <p:sldId id="479" r:id="rId115"/>
    <p:sldId id="480" r:id="rId116"/>
    <p:sldId id="488" r:id="rId117"/>
    <p:sldId id="481" r:id="rId118"/>
    <p:sldId id="486" r:id="rId119"/>
    <p:sldId id="487" r:id="rId120"/>
    <p:sldId id="482" r:id="rId121"/>
    <p:sldId id="483" r:id="rId122"/>
    <p:sldId id="485" r:id="rId123"/>
    <p:sldId id="484" r:id="rId124"/>
    <p:sldId id="423" r:id="rId125"/>
    <p:sldId id="424" r:id="rId126"/>
    <p:sldId id="425" r:id="rId127"/>
    <p:sldId id="339" r:id="rId128"/>
    <p:sldId id="364" r:id="rId129"/>
  </p:sldIdLst>
  <p:sldSz cx="9144000" cy="6858000" type="screen4x3"/>
  <p:notesSz cx="6858000" cy="9144000"/>
  <p:custDataLst>
    <p:tags r:id="rId1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8333" autoAdjust="0"/>
  </p:normalViewPr>
  <p:slideViewPr>
    <p:cSldViewPr snapToObjects="1" showGuides="1">
      <p:cViewPr varScale="1">
        <p:scale>
          <a:sx n="74" d="100"/>
          <a:sy n="74" d="100"/>
        </p:scale>
        <p:origin x="1742" y="283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763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notesMaster" Target="notesMasters/notesMaster1.xml"/><Relationship Id="rId135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handoutMaster" Target="handoutMasters/handoutMaster1.xml"/><Relationship Id="rId136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tags" Target="tags/tag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2025-01-28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06:25:37.8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87 473 24575,'1191'0'0,"-1171"-1"0,0-1 0,35-8 0,-34 5 0,1 1 0,24-1 0,-20 6 0,-17-1 0,0 0 0,0 0 0,-1 0 0,1-1 0,12-3 0,-19 3 0,1 0 0,-1 0 0,0 0 0,0 0 0,0 0 0,0 0 0,0-1 0,0 1 0,0-1 0,0 1 0,-1-1 0,1 0 0,-1 0 0,1 1 0,-1-1 0,0 0 0,1 0 0,-1-1 0,0 1 0,0 0 0,-1 0 0,1 0 0,0-1 0,0-3 0,21-154 0,-21 150 0,1-7 0,-1 0 0,0-1 0,-2 1 0,-3-30 0,3 42 0,0 0 0,-1 1 0,1-1 0,-1 1 0,0-1 0,0 1 0,-1 0 0,1-1 0,-1 1 0,0 1 0,0-1 0,0 0 0,0 1 0,-1-1 0,0 1 0,0 0 0,1 0 0,-2 0 0,1 1 0,0 0 0,-7-3 0,-4-1 0,0 1 0,-1 1 0,0 1 0,1 0 0,-32-2 0,-85 7 0,67 1 0,-719-1 0,444-3 0,334 1 0,0 0 0,0 0 0,0 0 0,0 1 0,0 0 0,1 0 0,-1 1 0,0-1 0,-7 4 0,11-3 0,0 0 0,-1 0 0,1-1 0,0 1 0,0 1 0,0-1 0,0 0 0,1 0 0,-1 1 0,1-1 0,-1 1 0,1-1 0,0 1 0,0 0 0,0-1 0,0 1 0,0 0 0,1 0 0,-1 0 0,1-1 0,0 5 0,-2 33 0,6 79 0,1-22 0,-5-74 0,-1 28 0,3 0 0,12 73 0,-10-99-1365,0-3-5461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4:50:00.01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1 222 24575,'0'3'0,"1"-1"0,-1 1 0,1 0 0,0-1 0,0 1 0,0 0 0,0-1 0,0 1 0,1-1 0,-1 0 0,1 1 0,0-1 0,0 0 0,0 0 0,0 0 0,0 0 0,2 1 0,41 27 0,-21-18 0,1-1 0,0-1 0,0-1 0,1-1 0,31 5 0,136 12 0,-175-24 0,182 14-121,1-10 0,397-41 1,-363 1-21,-2-9 0,271-89 1,-444 114 32,-6 4-174,-1-3 0,0-1 1,88-49-1,-116 51-5890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21:42.48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24575,'63'11'0,"605"30"-232,2-38-107,-399-5 292,204 0 47,556 4 0,-573 24 309,-2 0 0,-46-13-309,135 0 0,-71 2 0,-25 12 0,256 18 0,127 14 0,-680-51 0,0-7 0,290-35 0,-267 12 0,244-2 0,-370 22 0,74-13 0,-73 7 0,-26 4-1365,-6-3-5461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21:45.60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24575,'1153'43'-729,"-592"-14"756,343-22 758,-524-9-868,4479 2 83,-4432 13 0,22 1 0,399-15-1365,-805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03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778 0 24575,'-14'1'0,"0"0"0,0 1 0,0 0 0,0 1 0,1 1 0,0 0 0,-1 1 0,2 0 0,-1 1 0,1 1 0,-1 0 0,2 0 0,-1 1 0,-14 14 0,17-13 0,0 1 0,1-1 0,0 2 0,0-1 0,1 1 0,0 0 0,1 1 0,1 0 0,0 0 0,0 0 0,-4 20 0,2-3 0,2 0 0,2 0 0,0 0 0,2 31 0,1-56 0,1 30 0,6 55 0,-5-77 0,1-1 0,0 1 0,1-1 0,0 1 0,1-1 0,0 0 0,0-1 0,9 12 0,10 10 0,2-2 0,29 27 0,-28-31 0,-2 1 0,36 50 0,-55-67 0,0-1 0,-1 1 0,0 1 0,0-1 0,-1 1 0,0 0 0,-1 0 0,-1 0 0,0 0 0,0 0 0,-1 1 0,0 20 0,-2-28 0,0 0 0,0 0 0,0 0 0,0 0 0,-1 0 0,0-1 0,1 1 0,-2 0 0,1-1 0,0 1 0,-1-1 0,1 0 0,-1 0 0,0 0 0,0 0 0,0 0 0,0-1 0,-1 1 0,1-1 0,-1 0 0,1 0 0,-1 0 0,-8 2 0,-6 3 0,0-1 0,0-1 0,-35 5 0,-23-5 0,63-5 0,0 0 0,0 1 0,0 0 0,0 1 0,0 1 0,1 0 0,-1 0 0,1 1 0,-17 8 0,-63 44 0,-33 17 0,90-57 0,2 0 0,0 1 0,-32 23 0,65-40 0,0 0 0,0 0 0,-1 0 0,1 0 0,0 1 0,0-1 0,0 0 0,-1 0 0,1 0 0,0 0 0,0 1 0,0-1 0,-1 0 0,1 0 0,0 0 0,0 1 0,0-1 0,0 0 0,0 0 0,-1 1 0,1-1 0,0 0 0,0 0 0,0 1 0,0-1 0,0 0 0,0 1 0,0-1 0,0 0 0,0 0 0,0 1 0,0-1 0,0 0 0,0 0 0,0 1 0,0-1 0,0 0 0,1 0 0,-1 1 0,0-1 0,0 0 0,14 7 0,30 1 0,-36-7 0,123 9 0,-98-9 0,-1 0 0,0 3 0,1 0 0,46 14 0,2 9 0,-2 3 0,106 56 0,-175-80 0,0 1 0,0-1 0,-1 1 0,0 1 0,0 0 0,-1 0 0,0 1 0,0 0 0,-1 0 0,0 1 0,6 12 0,-4-4 0,-1 1 0,-1 0 0,0 0 0,-2 0 0,5 34 0,3 32 0,-4-1 0,-3 92 0,-6-172 0,-1 0 0,1 0 0,0 0 0,1 1 0,-1-1 0,1 0 0,0 0 0,0 0 0,0 0 0,0-1 0,1 1 0,-1 0 0,1 0 0,0-1 0,0 1 0,1-1 0,-1 0 0,1 1 0,-1-1 0,1 0 0,0-1 0,0 1 0,0 0 0,1-1 0,-1 0 0,6 3 0,3 1 0,1 0 0,-1-1 0,1-1 0,0 0 0,26 4 0,73 3 0,-63-8 0,654 17 0,-690-20-227,1-1-1,0 0 1,-1-2-1,1 1 1,14-6-1,-2-3-6598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17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0 334 24575,'4'0'0,"2"-4"0,4-2 0,14 0 0,7 2 0,11-4 0,16 1 0,21-4 0,19-4 0,14 0 0,15-10 0,8-6 0,16-5 0,0-2 0,-17 1 0,-22 2 0,-26 4 0,-27 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17.8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24575,'0'13'0,"5"22"0,1 19 0,0 35 0,-1 24 0,2 24 0,1 11 0,-1 6 0,-2 4 0,-2-16 0,3-24 0,1-23 0,-2-23 0,0-19 0,-2-15 0,3-22 0,9-45 0,2-17-8191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19.3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2 24575,'-1'18'0,"-1"-1"0,-1 1 0,-1-1 0,0 0 0,-2 0 0,-13 30 0,9-20 0,-11 37 0,19-54 0,0 0 0,0-1 0,1 1 0,1 0 0,0 0 0,0 0 0,3 18 0,0-16 0,0 0 0,0 0 0,1 0 0,1 0 0,-1-1 0,2 0 0,0 0 0,0-1 0,1 1 0,13 14 0,-13-18 0,-1-1 0,1 0 0,0 0 0,0-1 0,0 0 0,1 0 0,0-1 0,-1 0 0,2 0 0,-1-1 0,0 0 0,1 0 0,0-1 0,-1 0 0,15 0 0,-1 0 0,0-2 0,0-1 0,0 0 0,0-2 0,0 0 0,-1-2 0,1 0 0,-1-1 0,30-14 0,-41 16 0,-1-1 0,1 0 0,-1 0 0,-1-1 0,1 0 0,-1-1 0,0 0 0,0 0 0,-1-1 0,0 0 0,0 0 0,-1 0 0,0-1 0,0 0 0,-1 0 0,-1-1 0,1 1 0,-1-1 0,-1 0 0,0 0 0,3-18 0,-3-17 0,-2 0 0,-2 0 0,-9-60 0,9 102 0,0-1 0,0 1 0,0 0 0,0 0 0,0 0 0,-1 0 0,1 0 0,-1 1 0,0-1 0,0 0 0,0 1 0,0-1 0,-1 1 0,1 0 0,-1 0 0,1 0 0,-1 0 0,0 0 0,0 0 0,0 1 0,0-1 0,0 1 0,0 0 0,0 0 0,0 0 0,-4 0 0,-11-3 0,0 0 0,-1 2 0,-24-1 0,32 2 0,-272-1-504,240 3-357,19-1-5965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20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24575,'1'1'0,"0"-1"0,0 0 0,-1 0 0,1 1 0,0-1 0,-1 0 0,1 1 0,0-1 0,-1 0 0,1 1 0,0-1 0,-1 1 0,1-1 0,-1 1 0,1 0 0,-1-1 0,1 1 0,-1 0 0,0-1 0,1 1 0,-1 0 0,1 0 0,2 5 0,38 60 0,43 97 0,22 83 0,-66-150 0,113 289 0,-115-273 0,35 174 0,-73-285 0,36 155 0,-36-156 0,0 0 0,0-1 0,0 1 0,0 0 0,0 0 0,0 0 0,0 0 0,0 0 0,0 0 0,0 0 0,1 0 0,-1 0 0,0 0 0,0 0 0,0 0 0,0 0 0,0 0 0,0 0 0,0 0 0,0 0 0,0 0 0,1 0 0,-1 0 0,0 0 0,0 0 0,0 0 0,0 0 0,0 0 0,0 0 0,0 0 0,0 0 0,0 0 0,1 0 0,-1 0 0,0 0 0,0 0 0,0 0 0,0 0 0,0 0 0,0 0 0,0 1 0,0-1 0,0 0 0,0 0 0,0 0 0,0 0 0,0 0 0,0 0 0,0 0 0,0 0 0,1 0 0,-1 0 0,0 1 0,0-1 0,0 0 0,0 0 0,0 0 0,3-15 0,0-23 0,-2-19-1365,-1-2-5461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21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52 237 24575,'1'-4'0,"-1"0"0,1 0 0,0 0 0,1 0 0,-1 0 0,0 0 0,1 1 0,0-1 0,0 1 0,0-1 0,1 1 0,-1 0 0,1 0 0,-1 0 0,6-5 0,7-5 0,31-22 0,-37 29 0,15-10 0,2 0 0,0 2 0,1 1 0,0 2 0,1 0 0,0 2 0,1 0 0,0 3 0,0 0 0,0 2 0,39-1 0,-64 4 0,1 1 0,-1 0 0,0 1 0,0-1 0,0 1 0,0-1 0,1 1 0,-1 1 0,0-1 0,0 1 0,-1-1 0,1 1 0,0 0 0,0 0 0,-1 1 0,4 2 0,-4-1 0,0 0 0,0-1 0,0 1 0,-1 0 0,0 1 0,0-1 0,0 0 0,0 1 0,-1-1 0,0 1 0,1-1 0,-2 1 0,1-1 0,0 7 0,1 5 0,-1-1 0,0 1 0,-1-1 0,-1 1 0,0 0 0,-1-1 0,-1 1 0,-1-1 0,0 0 0,0 0 0,-2 0 0,0-1 0,0 0 0,-14 21 0,11-21 0,-1 1 0,-1-2 0,0 1 0,-16 13 0,20-21 0,-1 1 0,0-2 0,0 1 0,-1-1 0,1 0 0,-1-1 0,0 0 0,0-1 0,-10 3 0,-41 6 0,-110 9 0,100-15 0,-9 1-1365,49-5-5461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23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24575,'0'4'0,"4"20"0,7 18 0,0 20 0,4 21 0,3 6 0,-1 10 0,0 13 0,-2 3 0,-4-7 0,1-7 0,-2-9 0,-3-14 0,-2-17 0,-2-23 0,-2-31 0,0-18-8191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07:30:30.0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25.0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262 0 24575,'-2'1'0,"-1"0"0,0 0 0,1 0 0,-1 0 0,1 0 0,0 1 0,-1-1 0,1 1 0,0-1 0,0 1 0,0 0 0,0 0 0,0 0 0,-2 3 0,-1 0 0,-25 25 0,-43 55 0,63-72 0,1 1 0,1 0 0,0 0 0,1 1 0,1 0 0,0 0 0,-6 24 0,0 17 0,0-8 0,2 1 0,2 0 0,-1 51 0,9-99 0,-1 19 0,2 0 0,0 0 0,4 23 0,-4-36 0,1-1 0,0 1 0,0-1 0,1 0 0,0 0 0,0 0 0,0 0 0,0-1 0,1 1 0,0-1 0,1 0 0,-1 0 0,8 7 0,17 12 0,1 0 0,1-2 0,1-1 0,1-2 0,0-1 0,40 15 0,-52-27 0,0 0 0,1-1 0,0-2 0,0 0 0,0-1 0,0-1 0,0-2 0,0 0 0,33-6 0,-37 4 0,0-1 0,0-1 0,-1 0 0,0-1 0,0-1 0,0-1 0,-1 0 0,0-1 0,0-1 0,-1-1 0,25-22 0,-35 27 0,0 0 0,-1 0 0,0 0 0,0-1 0,-1 0 0,1 1 0,-1-1 0,-1 0 0,1-1 0,-1 1 0,-1 0 0,1-1 0,0-10 0,-1-14 0,-3-61 0,0 48 0,1 29 0,0 1 0,-2-1 0,1 1 0,-2 0 0,0 0 0,0 0 0,-8-16 0,0 8 0,0 1 0,-1 0 0,-25-31 0,26 39 0,0 1 0,-1 0 0,-1 1 0,0 0 0,0 1 0,-1 1 0,-1 0 0,1 2 0,-23-10 0,-19-8 54,-101-30 1,103 39-547,1-2 1,-70-36 0,90 36-6335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30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0 24575,'-5'5'0,"-5"0"0,-1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34:30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0 24575,'-5'5'0,"-5"0"0,-1 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5:21:51.14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6:13:16.1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0 185 24575,'2713'0'-804,"-1415"78"1608,33 43-804,-991-98 0,373 15 0,-325-26 0,48 1 0,1529-14 0,-1503-8 0,526-79 0,-392 16 0,614 6 0,-854 68 0,546-21 0,921-121-548,-1767 136 547,732-64-1273,-728 64-5094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6:13:18.22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55 24575,'1028'36'-964,"1110"93"-818,-285-84 747,-517-7 1029,-3 55 159,-135-41-17,1-52 2108,-484-4-990,-228 5-1254,588-2 0,170-83 0,-911 59 0,-8 2 0,155-9 0,-308 23 0,676-27 0,-683 29 0,-1-7 0,0-7 0,242-63 0,-303 54 0,156-37 0,-233 62-455,0 2 0,45-1 0,-50 5-6371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6:13:20.48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43 24575,'878'-1'-679,"957"3"-636,-675 36 1308,-1119-36 8,951 24 1313,123 7-1520,404 50 206,-119-11 0,418-40 0,-401-98-2,-941 34-28,284-22 705,-7-29-426,-262-2-1614,-445 75-5461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6:18:21.52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314 186 24575,'-6'7'0,"0"1"0,1 0 0,0 0 0,1 0 0,0 1 0,0 0 0,-3 10 0,-7 16 0,-206 496 0,210-501 0,2 0 0,1 0 0,2 1 0,-3 45 0,8 125 0,2-88 0,-1-98 0,0 0 0,1 1 0,1-1 0,0 0 0,1 0 0,8 21 0,46 84 0,-27-60 0,-4-4 0,2-2 0,3-2 0,2-1 0,2-1 0,49 52 0,157 143 0,-181-190 0,1-2 0,84 52 0,-104-82 0,1-2 0,86 30 0,-53-22 0,17 9 0,-17-6 0,3-3 0,98 23 0,31-16 0,-76-13 0,-93-14 0,0-1 0,67 3 0,513-11 0,-263-2 0,-329 1 0,-1-1 0,0-1 0,0-1 0,35-11 0,97-40 0,-66 20 0,-40 16 0,58-29 0,-88 36 0,0-1 0,-1-1 0,-1 0 0,37-35 0,-19 12 0,-2-1 0,-2-1 0,-2-2 0,-1-2 0,31-57 0,9-18 0,-51 90 0,-1-1 0,-2-1 0,-2-1 0,23-60 0,-28 51 0,-1-1 0,-2 0 0,1-51 0,-7-125 0,-2 109 0,0 84 0,-1 1 0,-1-1 0,-2 1 0,0 0 0,-1 0 0,-12-30 0,-68-128 0,52 114 0,9 22 0,-2 1 0,-2 1 0,-2 2 0,-1 1 0,-65-61 0,51 53 0,32 32 0,-1 0 0,-1 1 0,0 0 0,-1 2 0,-33-21 0,35 26 0,-323-167 0,299 159 0,-1 2 0,-1 2 0,0 2 0,-67-8 0,50 8 0,-185-37 0,-189-27 0,40 43 0,224 20 0,-92-3 0,33 1 0,13 1 0,148 11 0,-47-2 0,-201 23 0,214-10 75,-32 6-1515,111-11-5386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4:02:10.8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6764 0 24575,'1'231'0,"-4"261"0,0-443 0,-2 0 0,-3 0 0,-1-1 0,-3 0 0,-1 0 0,-3-1 0,-2-1 0,-2-1 0,-2 0 0,-1-2 0,-3-1 0,-1 0 0,-2-3 0,-2 0 0,-2-2 0,-52 48 0,11-24-13,-2-4 0,-120 70 0,-186 74-942,-422 154 620,-25-44 70,-307 127 106,909-336 540,-118 49 495,295-131-695,1 4 1,-86 53-1,-79 75-259,187-131 108,3-4-30,-10 8 0,-42 40 0,67-57 0,0 1 0,1 1 0,0-1 0,1 2 0,0-1 0,1 1 0,0-1 0,1 2 0,-6 14 0,-1 13 0,4-8 0,-2-1 0,-1-1 0,-29 55 0,-137 185 0,152-238 0,0-2 0,-2 0 0,-1-2 0,-2-1 0,0-1 0,-43 26 0,-238 107 0,244-130 0,25-11 0,-58 31 0,26-2 0,32-19 0,-1-2 0,-50 21 0,54-28 0,-43 27 0,46-25 0,-55 25 0,4-14-1365,63-25-5461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4:37:50.87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24575,'0'1'0,"1"0"0,-1 0 0,0 0 0,1 0 0,0 0 0,-1 0 0,1 0 0,0 0 0,-1 0 0,1 0 0,0 0 0,0-1 0,0 1 0,0 0 0,0-1 0,0 1 0,0 0 0,0-1 0,0 1 0,0-1 0,1 1 0,30 10 0,-26-9 0,119 29 0,238 29 0,410-3-1119,5-49-198,-612-8 1018,39 0 289,1225-6-739,-834-33 1912,21 25 1054,-394 16-2103,-176-4-114,1-3 0,80-18 0,-39 6 0,461-40-1365,-471 54-5461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07:30:31.8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24575,'1251'33'0,"-822"-18"0,262 17 0,-160 12 0,552 39 0,-86-15 0,-629-59 0,48 3 0,1437 111 0,-1008-98 0,0-26 0,-306-1 0,-47-40 0,-292 17 0,-113 17 0,106-15 0,-162 17 0,0-2 0,0 0 0,-1-3 0,32-14 0,423-209 0,-446 216-1365,-9 2-5461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5:40:17.83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4073 0 24575,'-16'1'0,"1"0"0,0 1 0,0 1 0,0 0 0,0 1 0,-23 9 0,-79 44 0,74-34 0,-398 226 0,317-169 0,-162 138 0,119-67 0,7 8 0,-170 217 0,141-128 0,-164 285 0,-398 873 0,320-365-588,89 36 633,201-495-45,111-401 0,-9 232 0,39 471 0,7-718-20,44 265 1,-28-320 142,4-1 0,5-2 0,60 138 0,211 358-37,-187-383-82,399 739-4,-420-781 0,9-4 0,159 206 0,-162-245 0,-36-47 0,95 102 0,144 96 0,-151-142 0,-99-90 0,98 76 0,-33-44 0,46 36 0,232 128 0,2-45 0,-313-157 0,-2 3 0,-2 4 0,89 81 0,-150-116 0,37 46 0,9 11 0,-47-56 0,-1 1 0,-1 1 0,28 50 0,3 4 0,11 24 0,-8-13 0,-41-77-22,-4-12 73,-6-2-190,0-1-1,0 1 1,0 0 0,0 0-1,0-1 1,0 1-1,-1 0 1,1-1-1,0-3 1,6-45-6687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6:27:24.21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495 157 24575,'-87'83'0,"44"-44"0,2 2 0,1 1 0,-40 58 0,47-50 0,3 1 0,-29 70 0,39-78 0,9-23 0,2-1 0,1 1 0,0 0 0,2 1 0,0 0 0,1 0 0,-3 41 0,8-11 0,3 0 0,2 0 0,11 49 0,45 149 0,-59-239 0,20 69 0,4 16 0,24 156 0,-46-227 0,0 0 0,2 0 0,1-1 0,1 0 0,21 44 0,72 104 0,-45-80 0,-34-54 0,10 18 0,54 71 0,125 140 0,-164-214 0,1-1 0,2-3 0,107 78 0,191 92 0,-294-190 0,2-2 0,74 23 0,122 25 0,-137-42 0,-20-9 0,1-3 0,0-5 0,194 6 0,322 3 0,52 0 0,-152-28 0,-359-4 0,202-36 0,-319 36 0,0-2 0,0 0 0,-1-3 0,-1-1 0,62-35 0,-46 18 0,-1-3 0,83-75 0,-68 53 0,-11 8 0,62-68 0,-105 104 0,3-1 0,-2-1 0,0 0 0,0-1 0,-2 0 0,15-31 0,-19 34 0,84-221 0,-73 184 0,-3-1 0,13-95 0,3-436 0,-34 456 0,-6 0 0,-42-201 0,29 223 0,-4 0 0,-56-132 0,37 131 0,-4 3 0,-65-96 0,100 173 0,-3-5 0,-42-51 0,52 71 0,0 0 0,0 1 0,0 0 0,-1 0 0,-1 1 0,1 1 0,-1 0 0,0 0 0,-13-4 0,-21-5 0,-1 2 0,-70-11 0,-99-1 0,-8-1 0,-4-17 0,-62-9 0,195 39 0,-107 0 0,185 13 0,-516-13 0,306 3 0,-416 35 0,-50 3 0,482-15 0,5 1 0,37-1 0,-9-1 0,-182-13-1365,322 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6:50:05.3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 24575,'586'-2'47,"1119"14"-1056,-1265 8 976,215 3 1028,686-25-995,-1098 16 0,-1-1 0,114-15 0,222 4 0,-338 10 0,68 2 0,518-15-1365,-803 1-5461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14:26.67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3:35:59.20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80 0 24575,'0'1176'0,"-30"-1332"0,9-156 0,18 195 0,-9-21 0,0-30 0,11 154 0,1 6 0,0-1 0,0 1 0,1 0 0,0-1 0,2-11 0,3 11 0,-1 15 0,0 19 0,4 367 0,-11-248 0,1 149 0,1-1109-1365,0 777-5461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3:35:22.93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12 24575,'5'121'0,"26"144"0,-2-22 0,-20-117 0,17 150 0,-22-334 0,-18-94 0,0-50 0,14 144 0,-14-100 0,-2-4 0,13 114 0,-1 1 0,-3-1 0,-15-55 0,18 96 0,2 19 0,3 21 0,18 93 0,7-2 0,61 184 0,-66-243 0,-4 0 0,15 99 0,-23-114-56,-2-11-599,3 50 1,-9-57-6172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7:45.2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24 24575,'704'20'0,"-79"34"-1166,646 40-1100,464-81 2773,-1711-14 206,0-2 0,0 0 0,39-13 1,-32 8-678,36-4 0,383-31-36,-246 25 0,-184 17 0,0-1 0,-1-1 0,0-1 0,1 0 0,-1-2 0,-1 0 0,32-15 0,-30 11-273,1 1 0,-1 0 0,2 2 0,28-7 0,-26 9-6553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8:08.24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247 1 24575,'1'0'0,"0"1"0,0 0 0,1 0 0,-2 0 0,1-1 0,0 1 0,0 0 0,0 0 0,0 1 0,0-1 0,-1 0 0,1 0 0,-1 0 0,1 0 0,-1 1 0,1-1 0,-1 0 0,1 0 0,-1 1 0,0-1 0,0 0 0,0 3 0,1-1 0,1 13 0,0-1 0,-2 1 0,1-1 0,-2 1 0,0-1 0,-1 1 0,0-1 0,-2 0 0,-5 18 0,-9 21 0,-30 58 0,41-96 0,-117 265 0,121-274 0,-1 0 0,1-1 0,-1 0 0,0 0 0,-1 0 0,1 0 0,-1-1 0,-7 7 0,10-10 0,2-2 0,-1 1 0,1 0 0,-1 0 0,0 0 0,1-1 0,-1 1 0,1 0 0,0 0 0,-1 0 0,1 0 0,0 0 0,0 0 0,-1 0 0,1 0 0,0 0 0,0 0 0,0 0 0,0 0 0,0 0 0,0 0 0,1 0 0,-1 0 0,0 0 0,0 0 0,1 0 0,-1 0 0,1 0 0,-1-1 0,1 1 0,-1 0 0,2 1 0,23 26 0,-21-25 0,178 150 0,-78-69 0,-96-77-105,0 0 0,0-1 0,1 0 0,0 0 0,0-1 0,0 0 0,1-1 0,0 0 0,0-1 0,0 0 0,0 0 0,16 2 0,-6-4-6721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7:58.96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1 219 24575,'0'-218'0,"16"877"0,-9-385 0,-1-15 0,-7-258 4,1 0 0,0 0 0,0 1-1,0-1 1,0 0 0,0 0 0,0 1-1,0-1 1,1 0 0,-1 0 0,0 1-1,1-1 1,-1 0 0,1 0 0,-1 0 0,1 1-1,0-1 1,-1 0 0,1 0 0,0 0-1,0 0 1,0 0 0,0-1 0,1 3-1,0-4-75,-1 1-1,1 0 0,-1 0 0,1-1 0,-1 1 0,1-1 0,-1 1 0,1-1 0,-1 0 0,0 0 0,0 0 0,1 1 0,-1-1 0,0 0 0,0 0 0,0 0 0,0-1 0,0 1 0,2-3 0,18-22-6753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7:59.94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24575,'0'14'0,"0"12"0,0 16 0,0 13 0,0 16 0,0 17 0,0 7 0,0 1 0,0-3 0,0-9 0,0-9 0,0-5 0,5-9 0,1-11 0,0-10 0,-1-11-8191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07:30:33.6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24575,'1'1'0,"-1"0"0,0-1 0,0 1 0,1 0 0,-1 0 0,1 0 0,-1 0 0,1-1 0,-1 1 0,1 0 0,-1-1 0,1 1 0,0 0 0,-1-1 0,1 1 0,0-1 0,0 1 0,-1-1 0,1 1 0,0-1 0,0 1 0,0-1 0,-1 0 0,1 0 0,0 1 0,1-1 0,33 7 0,-25-5 0,559 59-13,-391-47-130,1103 64-639,-743-53 782,339 7 0,-365-6 919,-47-1-900,-69-13-19,83 2 0,-21-15-1365,-438 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8:01.49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25 24575,'1'9'0,"1"1"0,0-1 0,0 0 0,1 0 0,0 0 0,1 0 0,0 0 0,0 0 0,1-1 0,8 11 0,6 13 0,9 22 0,84 149 0,-81-153 0,73 89 0,-65-94 0,2-2 0,2-1 0,77 57 0,-63-57 0,-23-17 0,45 27 0,-78-52 0,-1 1 0,1-1 0,-1 1 0,1-1 0,0 1 0,-1-1 0,1 1 0,0-1 0,-1 0 0,1 1 0,0-1 0,-1 0 0,1 0 0,0 0 0,0 1 0,-1-1 0,1 0 0,0 0 0,-1 0 0,1 0 0,0 0 0,0 0 0,-1-1 0,1 1 0,0 0 0,0 0 0,-1 0 0,1-1 0,0 1 0,-1 0 0,1-1 0,0 1 0,-1-1 0,1 1 0,-1 0 0,1-1 0,-1 0 0,1 1 0,-1-1 0,1 1 0,-1-1 0,1 1 0,-1-1 0,0 0 0,1 1 0,-1-1 0,0 0 0,1 0 0,-1 0 0,1-6 0,0 1 0,-1-1 0,0 1 0,0-1 0,-1-6 0,-6-52 0,-28-113 0,-35-68 0,35 127 0,26 88 0,-49-200 0,52 210-1365,1 6-5461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8:02.45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24575,'0'5'0,"0"14"0,0 22 0,0 21 0,0 23 0,0 9 0,0 7 0,0 4 0,0 1 0,0-8 0,0-7 0,0-7 0,0-12 0,4-11 0,2-6 0,0-12-8191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7:38:27.15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24575,'0'9'0,"1"-1"0,1 0 0,-1 0 0,1 0 0,6 13 0,-1 4 0,40 167 0,38 340 0,-78-494 0,1 1 0,2-1 0,2-1 0,31 70 0,-34-82 0,-2 0 0,-1 1 0,-1-1 0,-1 1 0,1 38 0,3 17 0,-6-48 0,-1-23 0,-1 0 0,1 0 0,1-1 0,5 19 0,-7-25 0,1-1 0,1 0 0,-1 0 0,0 1 0,0-1 0,1 0 0,-1 0 0,1 0 0,0-1 0,-1 1 0,1 0 0,0-1 0,0 1 0,0-1 0,0 1 0,0-1 0,1 0 0,-1 0 0,0 0 0,1 0 0,-1 0 0,0-1 0,6 1 0,24 2 0,-1-1 0,1-2 0,0-1 0,0-2 0,56-12 0,83-25 0,195-37 0,-350 74 83,-27 2-1531,-6 2-5378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8:06:31.3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1081 135 24575,'55'-3'0,"1"-3"0,104-23 0,-15 1 0,518-32-582,7 51-148,-542 9 701,1838 5 758,-1946-5-416,-45 1-79,-1048 26-1033,0-27-629,561-1 1228,370-1 90,-275 13 368,-248 8 2017,500-20-2206,40 0-69,869 3-507,25 0-172,-384 6 677,593 6-109,-947-14 111,109 5 0,-136-4 0,-5 1 0,-15 1 0,-44 2 0,-127-1 0,-92-1-167,-1697-20-3122,1605 6 3289,63 2 0,-219-4-573,455 12-2290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8:06:35.67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230 0 24575,'707'28'-8,"-469"-15"-128,316 19-592,782 27 733,-1319-59-5,15 1 0,-61 4 0,-1422 92-154,721-58 324,675-35 418,-14 3-313,66-6-271,10 0-10,42-1-4,252 1 10,535-8 0,-632-9 0,-155 6 0,-45 3 0,-16 1 0,-18-1 0,0 1 0,-55-3 0,26 3 0,-729-54-862,-1 29 293,568 24 743,65 1-174,99 4 0,109 7 0,2023 86-1901,-1195-84 1062,-684-7-3355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8:07:11.97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0 161 24575,'33'-10'0,"162"-27"0,353-20 0,118 34 0,-625 21 0,80-15 0,-70 10 0,-1 2 0,1 3 0,72 4 0,-30 1 0,-63-4 0,-1 3 0,0 0 0,0 2 0,41 10 0,-12 2 0,0-2 0,1-3 0,0-3 0,61 2 0,99-12-1365,-236 2-5461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8:07:14.21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24575,'1543'0'-1365,"-1513"0"-5461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5:16:16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523 160 24575,'-15'1'0,"1"0"0,-1 1 0,1 1 0,0 0 0,-1 1 0,1 1 0,1 0 0,-1 1 0,1 0 0,0 1 0,-21 15 0,8-3 0,1 2 0,1 0 0,1 1 0,-28 36 0,20-20 0,2 1 0,-37 65 0,57-86 0,0 0 0,1 1 0,1-1 0,1 2 0,0-1 0,2 0 0,0 1 0,-2 39 0,9 254 0,-3-302 0,0 1 0,1 0 0,1-1 0,0 1 0,0-1 0,1 0 0,1 0 0,0 0 0,0 0 0,1 0 0,1-1 0,0 0 0,0 0 0,1 0 0,0-1 0,0 0 0,1 0 0,10 7 0,78 89 0,-60-64 0,2-1 0,69 56 0,-86-80 0,44 34 0,2-3 0,121 64 0,-64-48 0,-60-29 0,1-2 0,94 31 0,302 59 0,-347-100 0,1-5 0,127 2 0,377-20 0,-430-12 0,56 0 0,-85 15 0,128-4 0,-75-21 0,-197 21 0,-7 1 0,0-1 0,-1 0 0,1 0 0,-1-1 0,0 0 0,0-1 0,0 1 0,0-1 0,-1-1 0,0 0 0,0 0 0,0 0 0,0-1 0,-1 0 0,0 0 0,11-14 0,-2-3 0,-1-1 0,-1 0 0,19-51 0,9-18 0,-34 80 0,-2-1 0,0 1 0,0-1 0,-2 0 0,0 0 0,0-1 0,1-21 0,-6-107 0,0 63 0,2 32 0,0-30 0,-16-131 0,5 96 0,10 83 0,-1 1 0,-2-1 0,-1 1 0,-16-53 0,2 31 0,-3 1 0,-1 1 0,-34-51 0,42 76 0,-2 2 0,0 0 0,-2 0 0,0 2 0,-1 1 0,-1 0 0,-46-31 0,35 32 0,-1 1 0,0 2 0,-1 1 0,-1 2 0,-55-13 0,-185-21 0,272 46 0,-194-17 0,-261 12 0,50 3 0,57-40 0,168 15 0,-69-19 0,91 14 0,97 25 0,-1 2 0,-107 7 0,53 0 0,35-3 0,-96 3 0,175-1 0,0-1 0,0 2 0,-1-1 0,1 0 0,0 1 0,0 0 0,0 0 0,1 1 0,-1-1 0,0 1 0,1 0 0,0 0 0,0 1 0,0-1 0,0 1 0,0 0 0,1 0 0,-5 6 0,2-1 0,1 1 0,-1 0 0,2 0 0,-1 0 0,1 1 0,1 0 0,-3 16 0,5-23-151,0 0-1,0-1 0,0 1 0,-1 0 1,1-1-1,-1 1 0,0-1 1,-4 6-1,-4 3-6674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7:33:09.6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7:33:17.73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96 24575,'171'-1'0,"659"17"0,-577-8 0,-83-4 0,22 8 0,65 1 0,-159-12 0,443 22 0,-114 4 0,0-27 0,77 2 0,-166 23 0,80 2 0,-191-27 0,351-2 0,-193-24 0,62-1 0,2193 29 0,-2392-16 0,-41 1 0,367 14 0,62-3 0,-112-56 0,-231 18 0,-133 13 0,-95 15 0,88-7 0,-131 18-682,42-8-1,-42 3-6143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09:08:46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0 106 24575,'919'15'0,"656"-2"0,-986-15 0,-196 17 0,171-3 0,-375-14 0,-32 3 0,519-22 0,510-39 0,-487 46 0,325-19 0,1 30 0,-638 3 0,-62-12 0,-52-1 0,650 11 0,-477 4 0,-104 24 0,-153-6 0,585 34 0,-514-17 0,-158-21 0,-102-15 0,564 76 0,-431-65 0,355 47 0,-414-49 0,80 1 0,-42-5 0,152 20 0,191 9 0,-128-37 0,301 11 0,515 36 0,-860-44 0,230-4 0,-190-23 0,-111 6 0,-133 14 0,1039-47 0,-1071 51 0,1-3 0,58-12 0,1-1 0,299-12 0,3 27 0,-41 0 0,-323-1 0,-1-1 0,0-3 0,48-14 0,35-7 0,70 1-682,283-6-1,-436 34-6143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7:33:09.6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17:33:17.73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24 114 24575,'171'-1'0,"659"17"0,-577-8 0,-83-4 0,22 8 0,65 1 0,-159-12 0,443 22 0,-114 4 0,0-27 0,77 2 0,-166 23 0,80 2 0,-191-27 0,351-2 0,-193-24 0,62-1 0,2193 29 0,-2392-16 0,-41 1 0,367 14 0,62-3 0,-112-56 0,-231 18 0,-133 13 0,-95 15 0,88-7 0,-131 18-682,42-8-1,-42 3-6143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7:29:42.41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0 132 24575,'916'21'-157,"410"75"-628,-193 1 702,5-52 1108,-313-21-1025,-269 12 0,210 7 0,553-40 0,-654-6 0,-450 5 0,237-4 0,-39-32 0,-245 17 0,159-11 0,511-58 0,-198 31 0,4 39 0,-622 16 0,1133-24 0,-648 14 15,501-6-629,-60 3 614,-15 1 0,-266 13 0,577-6 0,-139-82 0,-1030 79 0,262-55 611,-317 59-623,16-3-329,1 2 0,0 2-1,43 2 1,-55 1-6485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0:00.35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53 24575,'314'-13'0,"5"-1"0,1017 15 0,-1177-14 0,-2-1 0,24 15-1365,-159-1-5461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4:00:02.79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1 261 24575,'49'-14'0,"2"2"0,0 2 0,96-6 0,161 14 0,-179 4 0,1463-1 0,-927-1 0,-210-26 0,0-30 0,-166 18 0,17 0 0,38 4 0,627 17 0,-660 19 0,85-4 0,374 5 0,-356 24 0,-78-2 0,-25-1 0,130 3 0,-43-29 0,382 4 0,-519 10 0,61 1 0,-199-11 0,280-5 0,-106-20 0,54-1 0,-314 17-1365,-12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4:49:56.74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1 573 24575,'0'3'0,"0"-1"0,0 1 0,0 0 0,0-1 0,1 1 0,-1 0 0,1-1 0,-1 1 0,1-1 0,0 1 0,0-1 0,1 1 0,-1-1 0,0 0 0,1 1 0,2 2 0,-3-4 0,1 1 0,0-1 0,-1 0 0,1 0 0,0 0 0,0 0 0,0 0 0,0-1 0,0 1 0,0-1 0,0 1 0,0-1 0,0 0 0,0 1 0,0-1 0,4 0 0,3-2 0,1 0 0,-1 0 0,1 0 0,-1-1 0,0-1 0,0 1 0,12-9 0,69-37 0,171-85 0,-217 115 0,2 2 0,0 2 0,1 2 0,52-8 0,-73 16 0,0-1 0,0-1 0,0-2 0,-1 0 0,44-24 0,107-80 0,-93 57 0,16-13-1365,-67 44-5461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1T14:49:58.62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0 215 24575,'3'2'0,"0"-1"0,0 0 0,-1 1 0,1 0 0,-1 0 0,1 0 0,-1 0 0,0 0 0,1 0 0,-1 1 0,0-1 0,-1 1 0,4 5 0,6 5 0,13 14 0,-18-18 0,2 0 0,-1-1 0,1 1 0,0-2 0,1 1 0,0-1 0,0 0 0,1-1 0,-1 0 0,1-1 0,1 0 0,10 4 0,12-2 0,0-1 0,0-2 0,1-1 0,46-3 0,137-20 0,-41-10 0,216-65 0,163-92 0,-541 183-195,-1-1 0,-1-1 0,1 0 0,-1-1 0,0 0 0,18-14 0,-15 5-6631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1026" name="Picture 2" descr="Grafana - Github Logo - CleanPNG / KissPNG">
            <a:extLst>
              <a:ext uri="{FF2B5EF4-FFF2-40B4-BE49-F238E27FC236}">
                <a16:creationId xmlns:a16="http://schemas.microsoft.com/office/drawing/2014/main" id="{4C19057A-8548-52C1-2D27-CBDB2782F4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499" y="170121"/>
            <a:ext cx="909797" cy="7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customXml" Target="../ink/ink49.xml"/><Relationship Id="rId4" Type="http://schemas.openxmlformats.org/officeDocument/2006/relationships/image" Target="../media/image14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5" Type="http://schemas.openxmlformats.org/officeDocument/2006/relationships/customXml" Target="../ink/ink51.xml"/><Relationship Id="rId4" Type="http://schemas.openxmlformats.org/officeDocument/2006/relationships/image" Target="../media/image15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34.png"/><Relationship Id="rId4" Type="http://schemas.openxmlformats.org/officeDocument/2006/relationships/customXml" Target="../ink/ink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customXml" Target="../ink/ink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customXml" Target="../ink/ink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customXml" Target="../ink/ink9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16.xml"/><Relationship Id="rId18" Type="http://schemas.openxmlformats.org/officeDocument/2006/relationships/image" Target="../media/image78.png"/><Relationship Id="rId3" Type="http://schemas.openxmlformats.org/officeDocument/2006/relationships/customXml" Target="../ink/ink11.xml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75.png"/><Relationship Id="rId17" Type="http://schemas.openxmlformats.org/officeDocument/2006/relationships/customXml" Target="../ink/ink18.xml"/><Relationship Id="rId2" Type="http://schemas.openxmlformats.org/officeDocument/2006/relationships/image" Target="../media/image70.png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customXml" Target="../ink/ink15.xml"/><Relationship Id="rId24" Type="http://schemas.openxmlformats.org/officeDocument/2006/relationships/image" Target="../media/image81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10" Type="http://schemas.openxmlformats.org/officeDocument/2006/relationships/image" Target="../media/image74.png"/><Relationship Id="rId19" Type="http://schemas.openxmlformats.org/officeDocument/2006/relationships/customXml" Target="../ink/ink19.xml"/><Relationship Id="rId4" Type="http://schemas.openxmlformats.org/officeDocument/2006/relationships/image" Target="../media/image71.png"/><Relationship Id="rId9" Type="http://schemas.openxmlformats.org/officeDocument/2006/relationships/customXml" Target="../ink/ink14.xml"/><Relationship Id="rId14" Type="http://schemas.openxmlformats.org/officeDocument/2006/relationships/image" Target="../media/image76.png"/><Relationship Id="rId22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7" Type="http://schemas.openxmlformats.org/officeDocument/2006/relationships/image" Target="../media/image8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6.xml"/><Relationship Id="rId5" Type="http://schemas.openxmlformats.org/officeDocument/2006/relationships/image" Target="../media/image88.png"/><Relationship Id="rId4" Type="http://schemas.openxmlformats.org/officeDocument/2006/relationships/customXml" Target="../ink/ink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customXml" Target="../ink/ink29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13" Type="http://schemas.openxmlformats.org/officeDocument/2006/relationships/customXml" Target="../ink/ink41.xml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12" Type="http://schemas.openxmlformats.org/officeDocument/2006/relationships/image" Target="../media/image120.png"/><Relationship Id="rId2" Type="http://schemas.openxmlformats.org/officeDocument/2006/relationships/image" Target="../media/image119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0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10" Type="http://schemas.openxmlformats.org/officeDocument/2006/relationships/image" Target="../media/image1190.png"/><Relationship Id="rId4" Type="http://schemas.openxmlformats.org/officeDocument/2006/relationships/image" Target="../media/image1160.png"/><Relationship Id="rId9" Type="http://schemas.openxmlformats.org/officeDocument/2006/relationships/customXml" Target="../ink/ink39.xml"/><Relationship Id="rId14" Type="http://schemas.openxmlformats.org/officeDocument/2006/relationships/image" Target="../media/image12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customXml" Target="../ink/ink44.xml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customXml" Target="../ink/ink46.xml"/><Relationship Id="rId4" Type="http://schemas.openxmlformats.org/officeDocument/2006/relationships/image" Target="../media/image12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Delivery Fundamentals 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</p:txBody>
      </p:sp>
      <p:pic>
        <p:nvPicPr>
          <p:cNvPr id="2050" name="Picture 2" descr="Grafana - Github Logo - CleanPNG / KissPNG">
            <a:extLst>
              <a:ext uri="{FF2B5EF4-FFF2-40B4-BE49-F238E27FC236}">
                <a16:creationId xmlns:a16="http://schemas.microsoft.com/office/drawing/2014/main" id="{88C6432F-2473-78BC-71F1-618B5B93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69552"/>
            <a:ext cx="20955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E337A-E260-EC4E-4072-13BD1DFCA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39100" y="1524001"/>
            <a:ext cx="8465799" cy="47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81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64F32-EDEB-141D-4452-5017CD3D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8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684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Query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7BD15-1ADE-151F-1839-53ED07A1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3" y="1322833"/>
            <a:ext cx="8065030" cy="52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551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Prometheus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39111-FD10-83ED-A803-43003592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41" y="1206062"/>
            <a:ext cx="8527598" cy="52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83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Prometheus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8D0EA-FC7B-CC53-12E0-25847052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" y="1371600"/>
            <a:ext cx="9144000" cy="49676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5015A9-1980-5F26-ABFC-6EE9F1FAB119}"/>
                  </a:ext>
                </a:extLst>
              </p14:cNvPr>
              <p14:cNvContentPartPr/>
              <p14:nvPr/>
            </p14:nvContentPartPr>
            <p14:xfrm>
              <a:off x="175878" y="5149190"/>
              <a:ext cx="1467720" cy="776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5015A9-1980-5F26-ABFC-6EE9F1FAB1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758" y="5143070"/>
                <a:ext cx="1479960" cy="78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7186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Prometheus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A24D8-85A6-9670-2DAF-81C7BC28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00200"/>
            <a:ext cx="9144000" cy="46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395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5C1E6-9F42-F299-D614-FB3D73F4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980496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0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D9E2B-23F7-C5B7-15BC-B6CD485D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44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497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CAFEA-8240-29C3-7E14-9607BF59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8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694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8BA8A-187A-217E-45E5-C82630ACC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534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29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Cloud Watch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EB998-A0CF-5FA5-9B13-58E51FFE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3" y="1295400"/>
            <a:ext cx="84809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7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43E1A-CF8F-A9C1-FA59-5DCF7B454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371600"/>
            <a:ext cx="9144000" cy="51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866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BAA72-D02E-BF77-97F7-DC071FA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89" y="1371600"/>
            <a:ext cx="594922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088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6800D-AE46-0E1E-5CCC-2444B577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6019800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294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Query Variable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BAE1D-3A1B-715C-DCFC-691404B2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6960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3692FD-619F-52A5-F583-800AE27FA9ED}"/>
                  </a:ext>
                </a:extLst>
              </p14:cNvPr>
              <p14:cNvContentPartPr/>
              <p14:nvPr/>
            </p14:nvContentPartPr>
            <p14:xfrm>
              <a:off x="-1362402" y="116615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3692FD-619F-52A5-F583-800AE27FA9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68522" y="116003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23339A-4B15-3CAF-2612-BF26821E2F24}"/>
                  </a:ext>
                </a:extLst>
              </p14:cNvPr>
              <p14:cNvContentPartPr/>
              <p14:nvPr/>
            </p14:nvContentPartPr>
            <p14:xfrm>
              <a:off x="568998" y="5806550"/>
              <a:ext cx="4273920" cy="91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23339A-4B15-3CAF-2612-BF26821E2F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878" y="5800430"/>
                <a:ext cx="428616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0838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1E593-6739-D238-E121-24462C08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14F1A-C69F-E5C4-0657-AB596310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Postgres Query Variable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447C674-7749-075B-B3ED-14DEEFD6445A}"/>
                  </a:ext>
                </a:extLst>
              </p14:cNvPr>
              <p14:cNvContentPartPr/>
              <p14:nvPr/>
            </p14:nvContentPartPr>
            <p14:xfrm>
              <a:off x="-1362402" y="116615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447C674-7749-075B-B3ED-14DEEFD644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68522" y="116003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A0D979-4713-A62F-16BC-561F210C8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8" y="1600200"/>
            <a:ext cx="9144000" cy="46042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04B0A4-F2B7-412F-0498-F72D84C2FACF}"/>
                  </a:ext>
                </a:extLst>
              </p14:cNvPr>
              <p14:cNvContentPartPr/>
              <p14:nvPr/>
            </p14:nvContentPartPr>
            <p14:xfrm>
              <a:off x="2590800" y="5867400"/>
              <a:ext cx="4275137" cy="9207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04B0A4-F2B7-412F-0498-F72D84C2FA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4678" y="5861237"/>
                <a:ext cx="4287380" cy="1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8113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C7974-256F-C39C-31CE-94E67FCB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610096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36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</a:t>
            </a:r>
            <a:r>
              <a:rPr lang="en-IN" dirty="0" err="1"/>
              <a:t>Infinitydb</a:t>
            </a:r>
            <a:r>
              <a:rPr lang="en-IN" dirty="0"/>
              <a:t>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EF0AF-AD14-FF83-BE38-E009348A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599"/>
            <a:ext cx="8292106" cy="53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148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</a:t>
            </a:r>
            <a:r>
              <a:rPr lang="en-IN" dirty="0" err="1"/>
              <a:t>db</a:t>
            </a:r>
            <a:r>
              <a:rPr lang="en-IN" dirty="0"/>
              <a:t> Query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CEF8D-F9ED-D0CE-008B-3D92B964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8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624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856FD-1235-1715-3D80-B7208C02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Configure Vault with Grafana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98931-720F-D67A-771A-B976CD54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" y="2209800"/>
            <a:ext cx="9144000" cy="33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550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856FD-1235-1715-3D80-B7208C02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  <p:pic>
        <p:nvPicPr>
          <p:cNvPr id="1026" name="Picture 2" descr="**Loki logging stack**">
            <a:extLst>
              <a:ext uri="{FF2B5EF4-FFF2-40B4-BE49-F238E27FC236}">
                <a16:creationId xmlns:a16="http://schemas.microsoft.com/office/drawing/2014/main" id="{38FD5FD4-5620-0E0B-6FA7-2FE78758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" y="2133600"/>
            <a:ext cx="9144000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235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F856FD-1235-1715-3D80-B7208C02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  <p:pic>
        <p:nvPicPr>
          <p:cNvPr id="2050" name="Picture 2" descr="Getting started sample application">
            <a:extLst>
              <a:ext uri="{FF2B5EF4-FFF2-40B4-BE49-F238E27FC236}">
                <a16:creationId xmlns:a16="http://schemas.microsoft.com/office/drawing/2014/main" id="{75BC667A-3FE9-4E4D-7E7C-B39037B1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295400"/>
            <a:ext cx="7131050" cy="539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48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1F894-6197-1AB0-3544-78BAB58D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295400"/>
            <a:ext cx="9144000" cy="52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97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F7BF37-D4F3-99CE-624D-B45DBB641B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wget https://raw.githubusercontent.com/grafana/loki/v3.0.0/production/docker-compose.yaml -O docker-compose.yaml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856FD-1235-1715-3D80-B7208C02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Loki</a:t>
            </a:r>
          </a:p>
        </p:txBody>
      </p:sp>
    </p:spTree>
    <p:extLst>
      <p:ext uri="{BB962C8B-B14F-4D97-AF65-F5344CB8AC3E}">
        <p14:creationId xmlns:p14="http://schemas.microsoft.com/office/powerpoint/2010/main" val="3301533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4F1C1-968D-A28E-BDFB-59B0F218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Customization </a:t>
            </a:r>
            <a:r>
              <a:rPr lang="en-IN" dirty="0" err="1"/>
              <a:t>Cheatsheet</a:t>
            </a:r>
            <a:r>
              <a:rPr lang="en-IN" dirty="0"/>
              <a:t> </a:t>
            </a:r>
          </a:p>
        </p:txBody>
      </p:sp>
      <p:pic>
        <p:nvPicPr>
          <p:cNvPr id="1026" name="Picture 2" descr="Configuration, cleaning, visual and hands-on categories to Customize Grafana.">
            <a:extLst>
              <a:ext uri="{FF2B5EF4-FFF2-40B4-BE49-F238E27FC236}">
                <a16:creationId xmlns:a16="http://schemas.microsoft.com/office/drawing/2014/main" id="{4A89FD4E-24FE-4E73-CFE4-912B2F93D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/>
          <a:stretch/>
        </p:blipFill>
        <p:spPr bwMode="auto">
          <a:xfrm>
            <a:off x="533399" y="1371600"/>
            <a:ext cx="8205261" cy="508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8784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4F1C1-968D-A28E-BDFB-59B0F218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Customization </a:t>
            </a:r>
            <a:r>
              <a:rPr lang="en-IN" dirty="0" err="1"/>
              <a:t>Cheatsheet</a:t>
            </a: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17FA5-235B-42C8-691D-38F317A73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00" b="65926"/>
          <a:stretch/>
        </p:blipFill>
        <p:spPr>
          <a:xfrm>
            <a:off x="478141" y="1924670"/>
            <a:ext cx="8319052" cy="2057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37735B-F36D-DECA-53FB-6A38B069B94D}"/>
                  </a:ext>
                </a:extLst>
              </p14:cNvPr>
              <p14:cNvContentPartPr/>
              <p14:nvPr/>
            </p14:nvContentPartPr>
            <p14:xfrm>
              <a:off x="531918" y="2863910"/>
              <a:ext cx="7407720" cy="178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37735B-F36D-DECA-53FB-6A38B069B9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798" y="2857790"/>
                <a:ext cx="7419960" cy="1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3908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4F1C1-968D-A28E-BDFB-59B0F218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Customization </a:t>
            </a:r>
            <a:r>
              <a:rPr lang="en-IN" dirty="0" err="1"/>
              <a:t>Cheatsheet</a:t>
            </a:r>
            <a:r>
              <a:rPr lang="en-I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C7532-F07E-D9FE-4156-C789CEDC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8344"/>
            <a:ext cx="605874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681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/>
              <a:t>What is Grafana</a:t>
            </a:r>
          </a:p>
          <a:p>
            <a:pPr lvl="1"/>
            <a:r>
              <a:rPr lang="en-US" dirty="0"/>
              <a:t>How Grafana Works</a:t>
            </a:r>
          </a:p>
          <a:p>
            <a:pPr lvl="1"/>
            <a:r>
              <a:rPr lang="en-US" dirty="0"/>
              <a:t>Grafana Installation</a:t>
            </a:r>
          </a:p>
          <a:p>
            <a:pPr lvl="1"/>
            <a:r>
              <a:rPr lang="en-US" dirty="0" err="1"/>
              <a:t>DataSources</a:t>
            </a:r>
            <a:endParaRPr lang="en-US" dirty="0"/>
          </a:p>
          <a:p>
            <a:pPr lvl="1"/>
            <a:r>
              <a:rPr lang="en-US" dirty="0"/>
              <a:t>Dashboards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Summary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BD8FF-8D1F-68B7-6429-E6CEE6F1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295400"/>
            <a:ext cx="9144000" cy="521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0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4C8DB-CA93-A8AB-7272-B38282920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/>
          <a:stretch/>
        </p:blipFill>
        <p:spPr>
          <a:xfrm>
            <a:off x="372665" y="1905000"/>
            <a:ext cx="8382000" cy="37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05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Monitoring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9AB6B-8234-94DD-6202-43A64257C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2"/>
          <a:stretch/>
        </p:blipFill>
        <p:spPr>
          <a:xfrm>
            <a:off x="439264" y="1583094"/>
            <a:ext cx="8383170" cy="45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Monitoring Systems</a:t>
            </a:r>
          </a:p>
        </p:txBody>
      </p:sp>
      <p:pic>
        <p:nvPicPr>
          <p:cNvPr id="5122" name="Picture 2" descr="Modular Observability Stack Diagram">
            <a:extLst>
              <a:ext uri="{FF2B5EF4-FFF2-40B4-BE49-F238E27FC236}">
                <a16:creationId xmlns:a16="http://schemas.microsoft.com/office/drawing/2014/main" id="{CC86DC8B-E906-E352-E6AB-74901425F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4038600" cy="525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81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FEF2A-544C-F503-31BC-DFCAD8F464B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Grafana, an open-source data analysis solution, serves a vital role in the world of data analytics. </a:t>
            </a:r>
          </a:p>
          <a:p>
            <a:r>
              <a:rPr lang="en-US" dirty="0"/>
              <a:t>Its main objective is to enable data analysis using metrics. </a:t>
            </a:r>
          </a:p>
          <a:p>
            <a:r>
              <a:rPr lang="en-US" dirty="0"/>
              <a:t>Users can efficiently visualize their data by creating consolidated charts and graphs in a unified dashboard or multiple dashboards.</a:t>
            </a:r>
          </a:p>
          <a:p>
            <a:r>
              <a:rPr lang="en-US" dirty="0"/>
              <a:t>It makes us to interpret and understand complex data sets.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Grafana</a:t>
            </a:r>
          </a:p>
        </p:txBody>
      </p:sp>
    </p:spTree>
    <p:extLst>
      <p:ext uri="{BB962C8B-B14F-4D97-AF65-F5344CB8AC3E}">
        <p14:creationId xmlns:p14="http://schemas.microsoft.com/office/powerpoint/2010/main" val="280007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561587-8666-F9E5-0A5E-83012AD593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dirty="0"/>
              <a:t>Grafana has a thriving community of enthusiasts who share reusable dashboards.</a:t>
            </a:r>
          </a:p>
          <a:p>
            <a:r>
              <a:rPr lang="en-US" dirty="0"/>
              <a:t>Grafana supports a huge number of data sources.</a:t>
            </a:r>
          </a:p>
          <a:p>
            <a:r>
              <a:rPr lang="en-US" dirty="0"/>
              <a:t>The most common use case of Grafana is displaying time series data, such as memory or CPU over time, alongside the current usage data.</a:t>
            </a:r>
          </a:p>
          <a:p>
            <a:r>
              <a:rPr lang="en-US" dirty="0"/>
              <a:t>For organizations that prioritize data security and are cautious about transmitting data to external cloud providers, Grafana offers an exceptional advantage. </a:t>
            </a:r>
          </a:p>
          <a:p>
            <a:r>
              <a:rPr lang="en-US" dirty="0"/>
              <a:t>It can be deployed on-premises, ensuring that data remains within the organization’s infrastructure.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Grafana</a:t>
            </a:r>
          </a:p>
        </p:txBody>
      </p:sp>
    </p:spTree>
    <p:extLst>
      <p:ext uri="{BB962C8B-B14F-4D97-AF65-F5344CB8AC3E}">
        <p14:creationId xmlns:p14="http://schemas.microsoft.com/office/powerpoint/2010/main" val="364012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561587-8666-F9E5-0A5E-83012AD593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895475"/>
          </a:xfrm>
        </p:spPr>
        <p:txBody>
          <a:bodyPr>
            <a:normAutofit/>
          </a:bodyPr>
          <a:lstStyle/>
          <a:p>
            <a:r>
              <a:rPr lang="en-US" dirty="0"/>
              <a:t>Grafana runs as a process on our computer or server.</a:t>
            </a:r>
          </a:p>
          <a:p>
            <a:r>
              <a:rPr lang="en-US" dirty="0"/>
              <a:t>We access the interface through our browser. </a:t>
            </a:r>
          </a:p>
          <a:p>
            <a:r>
              <a:rPr lang="en-US" dirty="0"/>
              <a:t>Our dashboard can display data as single numbers, graphs, charts, or even a heat map.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Grafana</a:t>
            </a:r>
          </a:p>
        </p:txBody>
      </p:sp>
    </p:spTree>
    <p:extLst>
      <p:ext uri="{BB962C8B-B14F-4D97-AF65-F5344CB8AC3E}">
        <p14:creationId xmlns:p14="http://schemas.microsoft.com/office/powerpoint/2010/main" val="2802505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A8F47-6347-2FD3-8A34-7663666090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Introduction and Overview</a:t>
            </a:r>
          </a:p>
          <a:p>
            <a:r>
              <a:rPr lang="en-IN" dirty="0"/>
              <a:t>Installation</a:t>
            </a:r>
          </a:p>
          <a:p>
            <a:r>
              <a:rPr lang="en-IN" dirty="0"/>
              <a:t>Getting Started with Grafana</a:t>
            </a:r>
          </a:p>
          <a:p>
            <a:r>
              <a:rPr lang="en-IN" dirty="0"/>
              <a:t>Data sources in Grafana</a:t>
            </a:r>
          </a:p>
          <a:p>
            <a:r>
              <a:rPr lang="en-IN" dirty="0"/>
              <a:t>Dashboards &amp; Explore in Grafana</a:t>
            </a:r>
          </a:p>
          <a:p>
            <a:r>
              <a:rPr lang="en-IN" dirty="0"/>
              <a:t>Panels in Grafana</a:t>
            </a:r>
          </a:p>
          <a:p>
            <a:r>
              <a:rPr lang="en-IN" dirty="0"/>
              <a:t>Authentication in Grafana</a:t>
            </a:r>
          </a:p>
          <a:p>
            <a:r>
              <a:rPr lang="en-IN" dirty="0"/>
              <a:t>Administration in Grafana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54004-00CC-C69C-04A4-70717DDF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0941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Grafana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0AA1F4-A70C-E44C-670F-3D20E622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839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41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16C70-5986-098D-98F3-BE736CEB45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Data Source Compatibility</a:t>
            </a:r>
          </a:p>
          <a:p>
            <a:pPr lvl="1"/>
            <a:r>
              <a:rPr lang="en-US" dirty="0"/>
              <a:t>One of the remarkable strengths of Grafana is its ability to seamlessly connect with an array of data sources.</a:t>
            </a:r>
          </a:p>
          <a:p>
            <a:pPr lvl="1"/>
            <a:r>
              <a:rPr lang="en-US" dirty="0"/>
              <a:t>These sources include Graphite, Prometheus, Influx DB, Elastic Search, MySQL, PostgreSQL, and many more.</a:t>
            </a:r>
          </a:p>
          <a:p>
            <a:pPr lvl="1"/>
            <a:r>
              <a:rPr lang="en-US" dirty="0"/>
              <a:t>Grafana allows users to develop custom plugins, affording them the flexibility to connect to data sources of their choosing.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we need Grafana</a:t>
            </a:r>
          </a:p>
        </p:txBody>
      </p:sp>
    </p:spTree>
    <p:extLst>
      <p:ext uri="{BB962C8B-B14F-4D97-AF65-F5344CB8AC3E}">
        <p14:creationId xmlns:p14="http://schemas.microsoft.com/office/powerpoint/2010/main" val="1132572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we need Grafana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403696-1E83-6BD3-BA83-B9BBDCAE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356049"/>
            <a:ext cx="6934200" cy="52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8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16C70-5986-098D-98F3-BE736CEB45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Time Series Analysis</a:t>
            </a:r>
          </a:p>
          <a:p>
            <a:pPr lvl="1"/>
            <a:r>
              <a:rPr lang="en-IN" dirty="0"/>
              <a:t>Grafana excels in the domain of time series analysis, making it an invaluable tool for </a:t>
            </a:r>
          </a:p>
          <a:p>
            <a:pPr lvl="2"/>
            <a:r>
              <a:rPr lang="en-IN" dirty="0"/>
              <a:t>tracking user behaviour, </a:t>
            </a:r>
          </a:p>
          <a:p>
            <a:pPr lvl="2"/>
            <a:r>
              <a:rPr lang="en-IN" dirty="0"/>
              <a:t>monitoring application performance, </a:t>
            </a:r>
          </a:p>
          <a:p>
            <a:pPr lvl="2"/>
            <a:r>
              <a:rPr lang="en-IN" dirty="0"/>
              <a:t>assessing error frequencies across diverse environments (production, pre-production, etc.), </a:t>
            </a:r>
          </a:p>
          <a:p>
            <a:pPr lvl="2"/>
            <a:r>
              <a:rPr lang="en-IN" dirty="0"/>
              <a:t>categorizing error types, </a:t>
            </a:r>
          </a:p>
          <a:p>
            <a:pPr lvl="2"/>
            <a:r>
              <a:rPr lang="en-IN" dirty="0"/>
              <a:t>understanding contextual scenarios. </a:t>
            </a:r>
          </a:p>
          <a:p>
            <a:pPr lvl="1"/>
            <a:r>
              <a:rPr lang="en-IN" dirty="0"/>
              <a:t>These insights are instrumental in improving operational performance and making informed decisions.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we need Grafana</a:t>
            </a:r>
          </a:p>
        </p:txBody>
      </p:sp>
    </p:spTree>
    <p:extLst>
      <p:ext uri="{BB962C8B-B14F-4D97-AF65-F5344CB8AC3E}">
        <p14:creationId xmlns:p14="http://schemas.microsoft.com/office/powerpoint/2010/main" val="275487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01D43-D5A2-7AC6-3069-7B3495EF15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Dashboard templating</a:t>
            </a:r>
          </a:p>
          <a:p>
            <a:pPr lvl="1"/>
            <a:r>
              <a:rPr lang="en-US" dirty="0"/>
              <a:t>One of Grafana’s most important functions, dashboard templating helps you to build dashboards that can be reused for different purposes and shared among your organization’s teams.</a:t>
            </a:r>
          </a:p>
          <a:p>
            <a:r>
              <a:rPr lang="en-US" dirty="0"/>
              <a:t>Provisioning. </a:t>
            </a:r>
          </a:p>
          <a:p>
            <a:pPr lvl="1"/>
            <a:r>
              <a:rPr lang="en-US" dirty="0"/>
              <a:t>While it’s easy to construct a single dashboard by clicking, dragging, and dropping, users who need a lot of dashboards will want to use a script to automate the process. </a:t>
            </a:r>
          </a:p>
          <a:p>
            <a:pPr lvl="1"/>
            <a:r>
              <a:rPr lang="en-US" dirty="0"/>
              <a:t>Grafana allows you to script anything and get control of many dashboards.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7AED4-02C3-E456-BECD-0944363F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Features</a:t>
            </a:r>
          </a:p>
        </p:txBody>
      </p:sp>
    </p:spTree>
    <p:extLst>
      <p:ext uri="{BB962C8B-B14F-4D97-AF65-F5344CB8AC3E}">
        <p14:creationId xmlns:p14="http://schemas.microsoft.com/office/powerpoint/2010/main" val="289655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01D43-D5A2-7AC6-3069-7B3495EF15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Kiosk mode and playlists</a:t>
            </a:r>
          </a:p>
          <a:p>
            <a:pPr lvl="1"/>
            <a:r>
              <a:rPr lang="en-US" dirty="0"/>
              <a:t>If we want to display your Grafana dashboards on a TV monitor we can use the playlist function to choose which dashboards we need to look through and make them cycle through on the screen. </a:t>
            </a:r>
          </a:p>
          <a:p>
            <a:pPr lvl="1"/>
            <a:r>
              <a:rPr lang="en-US" dirty="0"/>
              <a:t>In view-only mode, the kiosk mode hides all the user interface elements you don’t need.</a:t>
            </a:r>
          </a:p>
          <a:p>
            <a:r>
              <a:rPr lang="en-US" dirty="0"/>
              <a:t>Custom plugins</a:t>
            </a:r>
          </a:p>
          <a:p>
            <a:pPr lvl="1"/>
            <a:r>
              <a:rPr lang="en-US" dirty="0"/>
              <a:t> We can use plugins to extend Grafana and integrate it with other software, visualizations, and more. </a:t>
            </a:r>
          </a:p>
          <a:p>
            <a:pPr lvl="1"/>
            <a:r>
              <a:rPr lang="en-US" dirty="0"/>
              <a:t>Anything that produces a timestamp and a value can be visualized in Grafana with just a few lines of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7AED4-02C3-E456-BECD-0944363F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Features</a:t>
            </a:r>
          </a:p>
        </p:txBody>
      </p:sp>
    </p:spTree>
    <p:extLst>
      <p:ext uri="{BB962C8B-B14F-4D97-AF65-F5344CB8AC3E}">
        <p14:creationId xmlns:p14="http://schemas.microsoft.com/office/powerpoint/2010/main" val="2740423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01D43-D5A2-7AC6-3069-7B3495EF15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Alerting and alert hooks. </a:t>
            </a:r>
          </a:p>
          <a:p>
            <a:pPr lvl="1"/>
            <a:r>
              <a:rPr lang="en-US" dirty="0"/>
              <a:t>If an anticipated scenario occurs, alerts are activated like tripwires. </a:t>
            </a:r>
          </a:p>
          <a:p>
            <a:pPr lvl="1"/>
            <a:r>
              <a:rPr lang="en-US" dirty="0"/>
              <a:t>These events can be reported to the monitoring team through Slack or some other communication channel.</a:t>
            </a:r>
          </a:p>
          <a:p>
            <a:r>
              <a:rPr lang="en-US" dirty="0"/>
              <a:t>Permissions and teams. </a:t>
            </a:r>
          </a:p>
          <a:p>
            <a:pPr lvl="1"/>
            <a:r>
              <a:rPr lang="en-US" dirty="0"/>
              <a:t>When a company has one Grafana and several teams, they often want to keep things apart while still sharing dashboards. </a:t>
            </a:r>
          </a:p>
          <a:p>
            <a:pPr lvl="1"/>
            <a:r>
              <a:rPr lang="en-US" dirty="0"/>
              <a:t>If we’re using Grafana Enterprise, we can build a team of users and then set permissions on folders, dashboards, and down to the data source level.</a:t>
            </a:r>
          </a:p>
          <a:p>
            <a:r>
              <a:rPr lang="en-US" dirty="0"/>
              <a:t>SQL data sources </a:t>
            </a:r>
          </a:p>
          <a:p>
            <a:pPr lvl="1"/>
            <a:r>
              <a:rPr lang="en-US" dirty="0"/>
              <a:t>Grafana’s native SQL support allows you to turn anything in a SQL database into metric data that you can graph. </a:t>
            </a:r>
          </a:p>
          <a:p>
            <a:pPr lvl="1"/>
            <a:r>
              <a:rPr lang="en-US" dirty="0"/>
              <a:t>SQL data sources are used by power users to do a variety of fascinating things, such as building business dashboards.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7AED4-02C3-E456-BECD-0944363F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Features</a:t>
            </a:r>
          </a:p>
        </p:txBody>
      </p:sp>
    </p:spTree>
    <p:extLst>
      <p:ext uri="{BB962C8B-B14F-4D97-AF65-F5344CB8AC3E}">
        <p14:creationId xmlns:p14="http://schemas.microsoft.com/office/powerpoint/2010/main" val="181465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F01D43-D5A2-7AC6-3069-7B3495EF15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Grafana supports a variety of authentication styles, including LDAP and OAuth, and lets you map users to organizations. </a:t>
            </a:r>
          </a:p>
          <a:p>
            <a:pPr lvl="1"/>
            <a:r>
              <a:rPr lang="en-US" dirty="0"/>
              <a:t>We can also map users to teams in Grafana Enterprise:</a:t>
            </a:r>
          </a:p>
          <a:p>
            <a:pPr lvl="1"/>
            <a:r>
              <a:rPr lang="en-US" dirty="0"/>
              <a:t> Grafana helps us to map the teams in our internal systems to Grafana teams if our organization has its own authentication system. </a:t>
            </a:r>
          </a:p>
          <a:p>
            <a:pPr lvl="1"/>
            <a:r>
              <a:rPr lang="en-US" dirty="0"/>
              <a:t>As a result, we’ll be able to automatically grant access to the dashboards to employees that belong to specific teams.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7AED4-02C3-E456-BECD-0944363F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Features</a:t>
            </a:r>
          </a:p>
        </p:txBody>
      </p:sp>
    </p:spTree>
    <p:extLst>
      <p:ext uri="{BB962C8B-B14F-4D97-AF65-F5344CB8AC3E}">
        <p14:creationId xmlns:p14="http://schemas.microsoft.com/office/powerpoint/2010/main" val="2027049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B5FD41-C40E-2AB0-AA44-209EBFCB85E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Grafana has garnered substantial popularity among professionals, including product leaders, security analysts, and developers. </a:t>
            </a:r>
          </a:p>
          <a:p>
            <a:r>
              <a:rPr lang="en-US" dirty="0"/>
              <a:t>They rely on Grafana to make data-driven decisions, monitor performance, and gain critical insights into their systems.</a:t>
            </a:r>
          </a:p>
          <a:p>
            <a:r>
              <a:rPr lang="en-US" dirty="0"/>
              <a:t>The main alternatives to Grafana are Kibana, Tableau and Power BI. </a:t>
            </a:r>
          </a:p>
          <a:p>
            <a:r>
              <a:rPr lang="en-US" dirty="0"/>
              <a:t>All of them are also tools that offer data visualization and analysis capabilities.</a:t>
            </a:r>
          </a:p>
          <a:p>
            <a:r>
              <a:rPr lang="en-US" dirty="0"/>
              <a:t>It provides users with options to select the solution that best aligns with their specific requirements.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405A51-B643-511D-2903-13203049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Grafana so Popular?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C0A4DE-5C13-77C4-EF34-5FCCF7416CCD}"/>
                  </a:ext>
                </a:extLst>
              </p14:cNvPr>
              <p14:cNvContentPartPr/>
              <p14:nvPr/>
            </p14:nvContentPartPr>
            <p14:xfrm>
              <a:off x="4189518" y="411455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C0A4DE-5C13-77C4-EF34-5FCCF7416C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3398" y="410843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F84832-8E3F-B4CE-D8A2-E61B3BC82510}"/>
                  </a:ext>
                </a:extLst>
              </p14:cNvPr>
              <p14:cNvContentPartPr/>
              <p14:nvPr/>
            </p14:nvContentPartPr>
            <p14:xfrm>
              <a:off x="4394718" y="4217510"/>
              <a:ext cx="4161960" cy="160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F84832-8E3F-B4CE-D8A2-E61B3BC825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8598" y="4211030"/>
                <a:ext cx="41742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5B9E17C-0C62-812E-B539-62A557396CC4}"/>
                  </a:ext>
                </a:extLst>
              </p14:cNvPr>
              <p14:cNvContentPartPr/>
              <p14:nvPr/>
            </p14:nvContentPartPr>
            <p14:xfrm>
              <a:off x="718398" y="4487870"/>
              <a:ext cx="2101320" cy="11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5B9E17C-0C62-812E-B539-62A557396C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278" y="4481750"/>
                <a:ext cx="2113560" cy="12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208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E8D944-BAB5-A3B2-9D2A-FBCF15B0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and Disadvantage of Grafana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948F7-3355-5621-497E-4FBEE633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0"/>
            <a:ext cx="8378165" cy="41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5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A8F47-6347-2FD3-8A34-7663666090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Templates and variables</a:t>
            </a:r>
          </a:p>
          <a:p>
            <a:r>
              <a:rPr lang="en-IN" dirty="0"/>
              <a:t>Grafana Enterprise</a:t>
            </a:r>
          </a:p>
          <a:p>
            <a:r>
              <a:rPr lang="en-IN" dirty="0"/>
              <a:t>Plugins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B54004-00CC-C69C-04A4-70717DDF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313475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E8D944-BAB5-A3B2-9D2A-FBCF15B0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and Disadvantage of Grafana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7B4A8-0A04-DFF8-DDC3-E220071A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94" y="1828800"/>
            <a:ext cx="84316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7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with other Tools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2" descr="Prometheus Components and Architecture">
            <a:extLst>
              <a:ext uri="{FF2B5EF4-FFF2-40B4-BE49-F238E27FC236}">
                <a16:creationId xmlns:a16="http://schemas.microsoft.com/office/drawing/2014/main" id="{39EC555B-F01E-1F3F-B2F7-ECD6C86E3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7" y="1447800"/>
            <a:ext cx="8454365" cy="50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886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Prometheus vs Grafana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E4080-46BC-1001-F2B4-84029573C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4056"/>
            <a:ext cx="8382000" cy="51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vs Kibana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8D6FE-FD9E-BBD6-30D3-A52BDAF16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980496" cy="5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6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0B8AE-559C-4F6A-8EBA-5286568C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vs Kibana</a:t>
            </a:r>
          </a:p>
        </p:txBody>
      </p:sp>
      <p:sp>
        <p:nvSpPr>
          <p:cNvPr id="6" name="AutoShape 2" descr="Data sources">
            <a:extLst>
              <a:ext uri="{FF2B5EF4-FFF2-40B4-BE49-F238E27FC236}">
                <a16:creationId xmlns:a16="http://schemas.microsoft.com/office/drawing/2014/main" id="{4ECE8BA3-E659-B15B-559B-D811B422EE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 sources">
            <a:extLst>
              <a:ext uri="{FF2B5EF4-FFF2-40B4-BE49-F238E27FC236}">
                <a16:creationId xmlns:a16="http://schemas.microsoft.com/office/drawing/2014/main" id="{5716E57B-DA16-5DB3-F08B-96EC22A2E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Data sources">
            <a:extLst>
              <a:ext uri="{FF2B5EF4-FFF2-40B4-BE49-F238E27FC236}">
                <a16:creationId xmlns:a16="http://schemas.microsoft.com/office/drawing/2014/main" id="{578A8467-A7BB-E0D3-65F0-E297026F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79F5-0A98-6DB2-6E49-F63CFA68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5027"/>
            <a:ext cx="8534400" cy="51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18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90586-845A-C762-B705-4D6FBD7D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CCDA1-7A5B-826B-12DB-5FBADA3B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5400"/>
            <a:ext cx="6592220" cy="53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1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E1403-8108-8B71-2B7C-1008F8A0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95ECF-BAD4-1F2F-BB03-3EF998D3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5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83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6748A-9B39-8AFF-80B3-9ECA15B1EA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Loki is an open-source log aggregation tool inspired by Prometheus architecture. </a:t>
            </a:r>
          </a:p>
          <a:p>
            <a:r>
              <a:rPr lang="en-US" dirty="0"/>
              <a:t>It is designed as horizontally-scalable, highly-available, and multi-tenant to allow you to collect, store, and search log data.</a:t>
            </a:r>
          </a:p>
          <a:p>
            <a:r>
              <a:rPr lang="en-US" dirty="0"/>
              <a:t>Loki was created by Grafana Labs, with its first version released in 2019. </a:t>
            </a:r>
          </a:p>
          <a:p>
            <a:r>
              <a:rPr lang="en-US" dirty="0"/>
              <a:t>Loki is designed to keep indexing low. </a:t>
            </a:r>
          </a:p>
          <a:p>
            <a:r>
              <a:rPr lang="en-US" dirty="0"/>
              <a:t>It does this by making use of labels. </a:t>
            </a:r>
          </a:p>
          <a:p>
            <a:r>
              <a:rPr lang="en-US" dirty="0"/>
              <a:t>Labels are any key-value pairs that can be used to describe a log stream.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00423-9935-718F-F15D-D74CAA07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Loki</a:t>
            </a:r>
          </a:p>
        </p:txBody>
      </p:sp>
    </p:spTree>
    <p:extLst>
      <p:ext uri="{BB962C8B-B14F-4D97-AF65-F5344CB8AC3E}">
        <p14:creationId xmlns:p14="http://schemas.microsoft.com/office/powerpoint/2010/main" val="212133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F00423-9935-718F-F15D-D74CAA07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Loki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889CD4-F7E6-211C-DAB6-7C511B911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515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1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ACFE08-0C26-5342-66C4-CA9DA0F8394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provides you with </a:t>
            </a:r>
            <a:r>
              <a:rPr lang="en-US" dirty="0" err="1"/>
              <a:t>LogQL</a:t>
            </a:r>
            <a:r>
              <a:rPr lang="en-US" dirty="0"/>
              <a:t> as its own query language, allowing you to powerfully query and filter your logs.</a:t>
            </a:r>
          </a:p>
          <a:p>
            <a:r>
              <a:rPr lang="en-US" dirty="0"/>
              <a:t>Has support Grafana integration for real-time log visualizations and querying.</a:t>
            </a:r>
          </a:p>
          <a:p>
            <a:r>
              <a:rPr lang="en-US" dirty="0"/>
              <a:t>It uses labels to identify log streams.</a:t>
            </a:r>
          </a:p>
          <a:p>
            <a:r>
              <a:rPr lang="en-US" dirty="0"/>
              <a:t>Natively integrates with Prometheus, Grafana and K8s.</a:t>
            </a:r>
          </a:p>
          <a:p>
            <a:r>
              <a:rPr lang="en-US" dirty="0" err="1"/>
              <a:t>PromQL</a:t>
            </a:r>
            <a:r>
              <a:rPr lang="en-US" dirty="0"/>
              <a:t>-compatible to allow you access to Prometheus-like labels. This makes Loki easier to use to categorize and label log data while using </a:t>
            </a:r>
            <a:r>
              <a:rPr lang="en-US" dirty="0" err="1"/>
              <a:t>PromQL</a:t>
            </a:r>
            <a:r>
              <a:rPr lang="en-US" dirty="0"/>
              <a:t> to search and analyze logs.</a:t>
            </a:r>
          </a:p>
          <a:p>
            <a:r>
              <a:rPr lang="en-US" dirty="0"/>
              <a:t>Prometheus Alert manager for sending alerts.</a:t>
            </a:r>
          </a:p>
          <a:p>
            <a:r>
              <a:rPr lang="en-US" dirty="0"/>
              <a:t>Cost-effective and durable storage as Loki doesn't index logs text contents. It only needs labels for each log stream.</a:t>
            </a:r>
          </a:p>
          <a:p>
            <a:r>
              <a:rPr lang="en-US" dirty="0"/>
              <a:t>Multi-tenancy support through to allows each tenant's data to be stored independently.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BC460-A1BA-DC63-3E7B-C6EA90AC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 of Grafana Loki</a:t>
            </a:r>
          </a:p>
        </p:txBody>
      </p:sp>
    </p:spTree>
    <p:extLst>
      <p:ext uri="{BB962C8B-B14F-4D97-AF65-F5344CB8AC3E}">
        <p14:creationId xmlns:p14="http://schemas.microsoft.com/office/powerpoint/2010/main" val="312318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Delivery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6F65F-B89D-2634-FDCC-E98FF0A8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0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27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C32C50-81BE-2FC8-0DC7-5700421439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BR" dirty="0"/>
              <a:t>wget https://raw.githubusercontent.com/grafana/loki/v3.0.0/production/docker-compose.yaml -O docker-compose.yaml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0E0D8F-F19A-50C5-6BDB-B6BF3835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Loki Installation</a:t>
            </a:r>
          </a:p>
        </p:txBody>
      </p:sp>
    </p:spTree>
    <p:extLst>
      <p:ext uri="{BB962C8B-B14F-4D97-AF65-F5344CB8AC3E}">
        <p14:creationId xmlns:p14="http://schemas.microsoft.com/office/powerpoint/2010/main" val="3748209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E8F4B-0D10-BB23-9887-09E607227D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To sign up for a Grafana Cloud account, complete the following steps:</a:t>
            </a:r>
          </a:p>
          <a:p>
            <a:pPr lvl="1"/>
            <a:r>
              <a:rPr lang="en-US" dirty="0"/>
              <a:t>Navigate to https://grafana.com/products/cloud/.</a:t>
            </a:r>
          </a:p>
          <a:p>
            <a:pPr lvl="1"/>
            <a:r>
              <a:rPr lang="en-US" dirty="0"/>
              <a:t>Click Start for free on the banner.</a:t>
            </a:r>
          </a:p>
          <a:p>
            <a:pPr lvl="1"/>
            <a:r>
              <a:rPr lang="en-US" dirty="0"/>
              <a:t>Follow the instructions to finish setting up your account and access the Cloud Account Portal.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13B446-1942-6C0C-A670-113D15C1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Grafana Cloud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829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13B446-1942-6C0C-A670-113D15C1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Grafana Cloud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10FE3-CECF-1097-9E7F-8ED4C8CB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8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13B446-1942-6C0C-A670-113D15C1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Grafana Cloud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5CBF6-BA6C-11DA-49A6-B1F4D93E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" y="1905000"/>
            <a:ext cx="9144000" cy="40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34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200A51-3225-9DA6-C07C-37BA9678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Grafana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CE8D3-7469-CEDE-18E3-4DABB684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12" y="1676400"/>
            <a:ext cx="821634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0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47C20-8CE2-76F7-6016-96AFE080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Architecture</a:t>
            </a:r>
          </a:p>
        </p:txBody>
      </p:sp>
      <p:sp>
        <p:nvSpPr>
          <p:cNvPr id="2" name="AutoShape 2" descr="Grafana architecture (click to zoom)">
            <a:extLst>
              <a:ext uri="{FF2B5EF4-FFF2-40B4-BE49-F238E27FC236}">
                <a16:creationId xmlns:a16="http://schemas.microsoft.com/office/drawing/2014/main" id="{D4A1DD63-6983-33CE-D2C8-201C0A7EA3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Grafana architecture (click to zoom)">
            <a:extLst>
              <a:ext uri="{FF2B5EF4-FFF2-40B4-BE49-F238E27FC236}">
                <a16:creationId xmlns:a16="http://schemas.microsoft.com/office/drawing/2014/main" id="{A663D84D-C9F8-0737-1093-EF9D84890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438B9-3CC8-8568-9ED1-0E9182FA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4" r="1576"/>
          <a:stretch/>
        </p:blipFill>
        <p:spPr>
          <a:xfrm>
            <a:off x="228599" y="1447800"/>
            <a:ext cx="868680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86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47C20-8CE2-76F7-6016-96AFE080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Prometheus Connection</a:t>
            </a:r>
          </a:p>
        </p:txBody>
      </p:sp>
      <p:sp>
        <p:nvSpPr>
          <p:cNvPr id="2" name="AutoShape 2" descr="Grafana architecture (click to zoom)">
            <a:extLst>
              <a:ext uri="{FF2B5EF4-FFF2-40B4-BE49-F238E27FC236}">
                <a16:creationId xmlns:a16="http://schemas.microsoft.com/office/drawing/2014/main" id="{D4A1DD63-6983-33CE-D2C8-201C0A7EA3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Grafana architecture (click to zoom)">
            <a:extLst>
              <a:ext uri="{FF2B5EF4-FFF2-40B4-BE49-F238E27FC236}">
                <a16:creationId xmlns:a16="http://schemas.microsoft.com/office/drawing/2014/main" id="{A663D84D-C9F8-0737-1093-EF9D84890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4F06B-517F-0BA4-7801-F45122D8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250"/>
            <a:ext cx="9144000" cy="40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19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47C20-8CE2-76F7-6016-96AFE080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MSSQL Connection</a:t>
            </a:r>
          </a:p>
        </p:txBody>
      </p:sp>
      <p:sp>
        <p:nvSpPr>
          <p:cNvPr id="2" name="AutoShape 2" descr="Grafana architecture (click to zoom)">
            <a:extLst>
              <a:ext uri="{FF2B5EF4-FFF2-40B4-BE49-F238E27FC236}">
                <a16:creationId xmlns:a16="http://schemas.microsoft.com/office/drawing/2014/main" id="{D4A1DD63-6983-33CE-D2C8-201C0A7EA3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Grafana architecture (click to zoom)">
            <a:extLst>
              <a:ext uri="{FF2B5EF4-FFF2-40B4-BE49-F238E27FC236}">
                <a16:creationId xmlns:a16="http://schemas.microsoft.com/office/drawing/2014/main" id="{A663D84D-C9F8-0737-1093-EF9D84890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5066-0B99-8D89-6D10-158116D1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9955"/>
            <a:ext cx="9144000" cy="3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37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88" y="234643"/>
            <a:ext cx="8205261" cy="785553"/>
          </a:xfrm>
        </p:spPr>
        <p:txBody>
          <a:bodyPr/>
          <a:lstStyle/>
          <a:p>
            <a:r>
              <a:rPr lang="en-IN" dirty="0"/>
              <a:t>Grafana Infinity DB – AI/LLM Native DB– JSON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B5177-8D4E-B148-D64F-A7F629C1A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3284035"/>
            <a:ext cx="8229600" cy="3463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A6F53-3E20-317A-1826-D5AA7A50D809}"/>
              </a:ext>
            </a:extLst>
          </p:cNvPr>
          <p:cNvSpPr txBox="1"/>
          <p:nvPr/>
        </p:nvSpPr>
        <p:spPr>
          <a:xfrm>
            <a:off x="838200" y="1297672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No need to create container.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Just add infinity </a:t>
            </a:r>
            <a:r>
              <a:rPr lang="en-IN" sz="2000" b="1" dirty="0" err="1"/>
              <a:t>db</a:t>
            </a:r>
            <a:r>
              <a:rPr lang="en-IN" sz="2000" b="1" dirty="0"/>
              <a:t> plugin and create data source.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A01FFB-3F45-A5C4-83F4-171E849C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5" y="2036660"/>
            <a:ext cx="8229600" cy="12502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DFEA97-0F86-D43A-FCE3-B5B8086075CE}"/>
                  </a:ext>
                </a:extLst>
              </p14:cNvPr>
              <p14:cNvContentPartPr/>
              <p14:nvPr/>
            </p14:nvContentPartPr>
            <p14:xfrm>
              <a:off x="522198" y="2761310"/>
              <a:ext cx="8082360" cy="160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DFEA97-0F86-D43A-FCE3-B5B8086075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078" y="2755190"/>
                <a:ext cx="8094600" cy="1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7240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34B82-94EC-620B-888D-DA44DFE4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1" y="1295400"/>
            <a:ext cx="8363801" cy="5275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E3F978-EA54-18F5-1E90-40DCBAB9B735}"/>
                  </a:ext>
                </a:extLst>
              </p14:cNvPr>
              <p14:cNvContentPartPr/>
              <p14:nvPr/>
            </p14:nvContentPartPr>
            <p14:xfrm>
              <a:off x="904878" y="5439350"/>
              <a:ext cx="895680" cy="1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E3F978-EA54-18F5-1E90-40DCBAB9B7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758" y="5433230"/>
                <a:ext cx="9079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C74853-6420-A61A-2F88-319A06A8CC97}"/>
                  </a:ext>
                </a:extLst>
              </p14:cNvPr>
              <p14:cNvContentPartPr/>
              <p14:nvPr/>
            </p14:nvContentPartPr>
            <p14:xfrm>
              <a:off x="3302838" y="6325310"/>
              <a:ext cx="4244400" cy="94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C74853-6420-A61A-2F88-319A06A8CC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6718" y="6319190"/>
                <a:ext cx="4256640" cy="1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93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 err="1"/>
              <a:t>Devops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39679-AB53-6F90-F1A2-ABC91002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295400"/>
            <a:ext cx="9144000" cy="524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52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XML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5F6D7-CCF1-B731-F0B4-DB57E1AE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9" y="1219200"/>
            <a:ext cx="8649522" cy="533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05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42198-60BA-2826-8DB3-E606B889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7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82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XML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4DCC4-10AF-008C-39CB-0CBA4A3E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8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35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CC484-31DC-6E92-C8BE-FC5DE35D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Infinity DB -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C181A-7EC7-4299-2831-51B5C370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2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84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825DD-3F52-FA68-1815-8EACAB4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Cloud Watch as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04FE2-F535-A57B-A24B-498DEF37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845436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83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825DD-3F52-FA68-1815-8EACAB4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Cloud Watch as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560C2-19AB-5BC1-AFB0-DC95E741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295400"/>
            <a:ext cx="845436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3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825DD-3F52-FA68-1815-8EACAB4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Cloud Watch as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6F665-61AD-6815-96FB-6A731B15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0" y="1447800"/>
            <a:ext cx="84559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19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825DD-3F52-FA68-1815-8EACAB4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Cloud Watch as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9C167-9256-3BCA-AB15-37D72ABB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28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42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DF975-0F60-2A83-C718-A5966A15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0" y="1245601"/>
            <a:ext cx="7806900" cy="531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9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796EB-B81B-43E0-2E6A-0014F2F0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5" y="1295400"/>
            <a:ext cx="8279075" cy="525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403C55-5858-1E39-9AB0-8AC13B4D68CC}"/>
                  </a:ext>
                </a:extLst>
              </p14:cNvPr>
              <p14:cNvContentPartPr/>
              <p14:nvPr/>
            </p14:nvContentPartPr>
            <p14:xfrm>
              <a:off x="4711518" y="1986590"/>
              <a:ext cx="489240" cy="22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403C55-5858-1E39-9AB0-8AC13B4D68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5398" y="1980470"/>
                <a:ext cx="501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AB6102-C40C-72CE-333D-A503A55D4F0E}"/>
                  </a:ext>
                </a:extLst>
              </p14:cNvPr>
              <p14:cNvContentPartPr/>
              <p14:nvPr/>
            </p14:nvContentPartPr>
            <p14:xfrm>
              <a:off x="4665078" y="2330030"/>
              <a:ext cx="673560" cy="145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AB6102-C40C-72CE-333D-A503A55D4F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8958" y="2323910"/>
                <a:ext cx="6858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DF6476-26C5-E953-18C1-8931B4C82502}"/>
                  </a:ext>
                </a:extLst>
              </p14:cNvPr>
              <p14:cNvContentPartPr/>
              <p14:nvPr/>
            </p14:nvContentPartPr>
            <p14:xfrm>
              <a:off x="4693158" y="2597870"/>
              <a:ext cx="1015920" cy="14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DF6476-26C5-E953-18C1-8931B4C825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7038" y="2591750"/>
                <a:ext cx="1028160" cy="1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43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 err="1"/>
              <a:t>Devops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3D35E-B481-0C4D-FC40-E0CE4EC0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2" y="1331167"/>
            <a:ext cx="9144000" cy="520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4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 with Top10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5AB64-17E9-93E5-8E84-BBE66BFB1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9413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399741-7FD1-5FDF-2836-06B654D5A563}"/>
                  </a:ext>
                </a:extLst>
              </p14:cNvPr>
              <p14:cNvContentPartPr/>
              <p14:nvPr/>
            </p14:nvContentPartPr>
            <p14:xfrm>
              <a:off x="5056758" y="2547110"/>
              <a:ext cx="3280320" cy="10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399741-7FD1-5FDF-2836-06B654D5A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0638" y="2540990"/>
                <a:ext cx="32925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7EE601-2DB9-AE86-A714-E815E2F5029E}"/>
                  </a:ext>
                </a:extLst>
              </p14:cNvPr>
              <p14:cNvContentPartPr/>
              <p14:nvPr/>
            </p14:nvContentPartPr>
            <p14:xfrm>
              <a:off x="2593638" y="6326030"/>
              <a:ext cx="3465000" cy="37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7EE601-2DB9-AE86-A714-E815E2F50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7518" y="6319910"/>
                <a:ext cx="3477240" cy="50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CF5FF7-F3A8-67CC-0EA2-F1BDAC5B81F1}"/>
              </a:ext>
            </a:extLst>
          </p:cNvPr>
          <p:cNvSpPr txBox="1"/>
          <p:nvPr/>
        </p:nvSpPr>
        <p:spPr>
          <a:xfrm>
            <a:off x="1828800" y="10668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Graphite has the limit function.</a:t>
            </a:r>
          </a:p>
          <a:p>
            <a:r>
              <a:rPr lang="en-U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InfluxDB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has the limit and </a:t>
            </a:r>
            <a:r>
              <a:rPr lang="en-U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slimit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functions</a:t>
            </a:r>
          </a:p>
          <a:p>
            <a:r>
              <a:rPr lang="en-US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ElasticSearch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has the Size option:</a:t>
            </a:r>
            <a:endParaRPr lang="en-IN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0DE358-DD24-E470-9962-93949477ACD9}"/>
                  </a:ext>
                </a:extLst>
              </p14:cNvPr>
              <p14:cNvContentPartPr/>
              <p14:nvPr/>
            </p14:nvContentPartPr>
            <p14:xfrm>
              <a:off x="1446318" y="1166150"/>
              <a:ext cx="747000" cy="859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0DE358-DD24-E470-9962-93949477AC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0198" y="1160030"/>
                <a:ext cx="759240" cy="87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ABE8F51-60BE-4A07-66F1-BE6BF9D50F05}"/>
              </a:ext>
            </a:extLst>
          </p:cNvPr>
          <p:cNvGrpSpPr/>
          <p:nvPr/>
        </p:nvGrpSpPr>
        <p:grpSpPr>
          <a:xfrm>
            <a:off x="93438" y="1269830"/>
            <a:ext cx="1402560" cy="662040"/>
            <a:chOff x="93438" y="1269830"/>
            <a:chExt cx="140256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FC169A-0FBA-7098-A7A9-050B4938E6F8}"/>
                    </a:ext>
                  </a:extLst>
                </p14:cNvPr>
                <p14:cNvContentPartPr/>
                <p14:nvPr/>
              </p14:nvContentPartPr>
              <p14:xfrm>
                <a:off x="93438" y="1269830"/>
                <a:ext cx="511200" cy="120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FC169A-0FBA-7098-A7A9-050B4938E6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318" y="1263710"/>
                  <a:ext cx="523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5BB0A2-1C38-B73E-65AB-9149036ACFD6}"/>
                    </a:ext>
                  </a:extLst>
                </p14:cNvPr>
                <p14:cNvContentPartPr/>
                <p14:nvPr/>
              </p14:nvContentPartPr>
              <p14:xfrm>
                <a:off x="298278" y="1333910"/>
                <a:ext cx="42120" cy="516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5BB0A2-1C38-B73E-65AB-9149036ACF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2158" y="1327790"/>
                  <a:ext cx="543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5D5182-0859-9A1E-40B9-66B8DA1BFE86}"/>
                    </a:ext>
                  </a:extLst>
                </p14:cNvPr>
                <p14:cNvContentPartPr/>
                <p14:nvPr/>
              </p14:nvContentPartPr>
              <p14:xfrm>
                <a:off x="494118" y="1473590"/>
                <a:ext cx="218880" cy="197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5D5182-0859-9A1E-40B9-66B8DA1BFE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7998" y="1467470"/>
                  <a:ext cx="231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636798-0C1A-A833-224C-939E2DB859DF}"/>
                    </a:ext>
                  </a:extLst>
                </p14:cNvPr>
                <p14:cNvContentPartPr/>
                <p14:nvPr/>
              </p14:nvContentPartPr>
              <p14:xfrm>
                <a:off x="680958" y="1380710"/>
                <a:ext cx="215640" cy="55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636798-0C1A-A833-224C-939E2DB859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4838" y="1374590"/>
                  <a:ext cx="2278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A915461-3C0A-09F0-6DBD-9F6B4840C6D8}"/>
                    </a:ext>
                  </a:extLst>
                </p14:cNvPr>
                <p14:cNvContentPartPr/>
                <p14:nvPr/>
              </p14:nvContentPartPr>
              <p14:xfrm>
                <a:off x="746478" y="1398350"/>
                <a:ext cx="226080" cy="188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A915461-3C0A-09F0-6DBD-9F6B4840C6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0358" y="1392230"/>
                  <a:ext cx="2383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4C25E4-9317-417A-6359-B9D600B44CCB}"/>
                    </a:ext>
                  </a:extLst>
                </p14:cNvPr>
                <p14:cNvContentPartPr/>
                <p14:nvPr/>
              </p14:nvContentPartPr>
              <p14:xfrm>
                <a:off x="1072638" y="1296830"/>
                <a:ext cx="57240" cy="401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4C25E4-9317-417A-6359-B9D600B44C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6518" y="1290710"/>
                  <a:ext cx="694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50E2ED-D8AF-306E-763D-74062CB67408}"/>
                    </a:ext>
                  </a:extLst>
                </p14:cNvPr>
                <p14:cNvContentPartPr/>
                <p14:nvPr/>
              </p14:nvContentPartPr>
              <p14:xfrm>
                <a:off x="1193238" y="1287830"/>
                <a:ext cx="302760" cy="347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50E2ED-D8AF-306E-763D-74062CB6740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87118" y="1281710"/>
                  <a:ext cx="31500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7058188-E2B3-1629-209F-0E9D384DA56E}"/>
                  </a:ext>
                </a:extLst>
              </p14:cNvPr>
              <p14:cNvContentPartPr/>
              <p14:nvPr/>
            </p14:nvContentPartPr>
            <p14:xfrm>
              <a:off x="-2351682" y="5150630"/>
              <a:ext cx="9720" cy="6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7058188-E2B3-1629-209F-0E9D384DA56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2357802" y="5144510"/>
                <a:ext cx="21960" cy="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595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 with Top10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7058188-E2B3-1629-209F-0E9D384DA56E}"/>
                  </a:ext>
                </a:extLst>
              </p14:cNvPr>
              <p14:cNvContentPartPr/>
              <p14:nvPr/>
            </p14:nvContentPartPr>
            <p14:xfrm>
              <a:off x="-2351682" y="5150630"/>
              <a:ext cx="9720" cy="6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7058188-E2B3-1629-209F-0E9D384DA5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57802" y="5144510"/>
                <a:ext cx="21960" cy="18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086F3EF-8614-2A27-CF72-A0379163E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35" y="1232128"/>
            <a:ext cx="9144000" cy="56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94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CC7F6-E662-436E-5B18-441C2B82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Search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3C9208-5188-9AFC-6A1A-EA986CF2E8A3}"/>
                  </a:ext>
                </a:extLst>
              </p14:cNvPr>
              <p14:cNvContentPartPr/>
              <p14:nvPr/>
            </p14:nvContentPartPr>
            <p14:xfrm>
              <a:off x="2715318" y="385319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3C9208-5188-9AFC-6A1A-EA986CF2E8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9198" y="384707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3D3F5A-C6CE-D83E-3C2E-238F2C988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8040"/>
            <a:ext cx="9144000" cy="49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8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11EA9D-0C92-AAE0-B0A0-E63054C86E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playlist is a list of dashboards that are displayed in a sequence. </a:t>
            </a:r>
          </a:p>
          <a:p>
            <a:r>
              <a:rPr lang="en-US" dirty="0"/>
              <a:t>We might use a playlist to build situational awareness or to present your metrics to our team or visitors.</a:t>
            </a:r>
          </a:p>
          <a:p>
            <a:r>
              <a:rPr lang="en-US" dirty="0"/>
              <a:t>Grafana automatically scales dashboards to any resolution, which makes them perfect for big screens.</a:t>
            </a:r>
          </a:p>
          <a:p>
            <a:r>
              <a:rPr lang="en-US" dirty="0"/>
              <a:t>We can access the Playlist feature from Grafana’s side menu, in the Dashboards submenu.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CB52E-FCE6-D88A-2620-B1AA9B8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Playlists</a:t>
            </a:r>
          </a:p>
        </p:txBody>
      </p:sp>
    </p:spTree>
    <p:extLst>
      <p:ext uri="{BB962C8B-B14F-4D97-AF65-F5344CB8AC3E}">
        <p14:creationId xmlns:p14="http://schemas.microsoft.com/office/powerpoint/2010/main" val="3022919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CB52E-FCE6-D88A-2620-B1AA9B8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Playlists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FCCF7-6EE5-E433-4C2E-51E9BD62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7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7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CB52E-FCE6-D88A-2620-B1AA9B8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Playlists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2A27E-3339-D750-2F9C-CFE00031F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944"/>
            <a:ext cx="9144000" cy="31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174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CB52E-FCE6-D88A-2620-B1AA9B83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Playlists</a:t>
            </a:r>
          </a:p>
        </p:txBody>
      </p:sp>
      <p:pic>
        <p:nvPicPr>
          <p:cNvPr id="2" name="Recording 2024-06-11 213140">
            <a:hlinkClick r:id="" action="ppaction://media"/>
            <a:extLst>
              <a:ext uri="{FF2B5EF4-FFF2-40B4-BE49-F238E27FC236}">
                <a16:creationId xmlns:a16="http://schemas.microsoft.com/office/drawing/2014/main" id="{30907B78-1A34-8902-D2F8-3554952C0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368" y="1295400"/>
            <a:ext cx="7361237" cy="52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2348F2-1FB9-5382-17C1-186878E8A0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Reporting enables you to automatically generate PDFs from any of your dashboards and have Grafana email them to interested parties on a schedule. </a:t>
            </a:r>
          </a:p>
          <a:p>
            <a:r>
              <a:rPr lang="en-US" dirty="0"/>
              <a:t>This is available in Grafana Cloud and in Grafana Enterprise.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AACAF2-3FA1-94A9-2FA4-46689C1FC242}"/>
                  </a:ext>
                </a:extLst>
              </p14:cNvPr>
              <p14:cNvContentPartPr/>
              <p14:nvPr/>
            </p14:nvContentPartPr>
            <p14:xfrm>
              <a:off x="755838" y="2116910"/>
              <a:ext cx="5913000" cy="16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AACAF2-3FA1-94A9-2FA4-46689C1FC2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718" y="2110790"/>
                <a:ext cx="59252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D34683-E5F8-1798-8BF2-65C657DB1013}"/>
                  </a:ext>
                </a:extLst>
              </p14:cNvPr>
              <p14:cNvContentPartPr/>
              <p14:nvPr/>
            </p14:nvContentPartPr>
            <p14:xfrm>
              <a:off x="858078" y="2583470"/>
              <a:ext cx="6187320" cy="161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D34683-E5F8-1798-8BF2-65C657DB10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958" y="2577350"/>
                <a:ext cx="6199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FB5924-046E-1BFA-A228-FBE4E59A9830}"/>
                  </a:ext>
                </a:extLst>
              </p14:cNvPr>
              <p14:cNvContentPartPr/>
              <p14:nvPr/>
            </p14:nvContentPartPr>
            <p14:xfrm>
              <a:off x="1884798" y="3194390"/>
              <a:ext cx="5292720" cy="11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FB5924-046E-1BFA-A228-FBE4E59A98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8678" y="3188270"/>
                <a:ext cx="5304960" cy="1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278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8027FC-89A9-6C68-0866-D8C6EFC6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5" y="1371600"/>
            <a:ext cx="8378165" cy="518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E39D49-F51E-5302-D85D-D58179691ABE}"/>
                  </a:ext>
                </a:extLst>
              </p14:cNvPr>
              <p14:cNvContentPartPr/>
              <p14:nvPr/>
            </p14:nvContentPartPr>
            <p14:xfrm>
              <a:off x="1156158" y="4430630"/>
              <a:ext cx="1531800" cy="1019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E39D49-F51E-5302-D85D-D58179691A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0038" y="4424510"/>
                <a:ext cx="1544040" cy="10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51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07989-93A7-4A95-8849-9857F182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 err="1"/>
              <a:t>Devops</a:t>
            </a:r>
            <a:r>
              <a:rPr lang="en-IN" dirty="0"/>
              <a:t>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9851A-D6A3-E5AA-7507-440C5BB3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458200" cy="5105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ACDB3D-A9EC-2127-90A8-F7F60A1CC82F}"/>
                  </a:ext>
                </a:extLst>
              </p14:cNvPr>
              <p14:cNvContentPartPr/>
              <p14:nvPr/>
            </p14:nvContentPartPr>
            <p14:xfrm>
              <a:off x="7479918" y="5633390"/>
              <a:ext cx="582840" cy="225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ACDB3D-A9EC-2127-90A8-F7F60A1CC8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3798" y="5627270"/>
                <a:ext cx="595080" cy="2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985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7CAC3-A4F8-9909-54EA-9DE80E40D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r="2500"/>
          <a:stretch/>
        </p:blipFill>
        <p:spPr>
          <a:xfrm>
            <a:off x="197498" y="1447800"/>
            <a:ext cx="8686800" cy="50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73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2A165-96ED-867D-CCB7-AC9DD1A1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and manage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59701-2C42-A190-9E07-F13882A0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8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549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DBED62-E885-57F2-CE79-B86333342B2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Grafana Alerting typically allows us to learn or understand the problems in our system, just a few moments after they occur.</a:t>
            </a:r>
          </a:p>
          <a:p>
            <a:r>
              <a:rPr lang="en-US" dirty="0"/>
              <a:t>Enabling us to create, manage, and act on our alerts in a single, consolidated view, and overall improve our team’s ability to identify and resolve issues as fast as possible. </a:t>
            </a:r>
          </a:p>
          <a:p>
            <a:r>
              <a:rPr lang="en-US" dirty="0"/>
              <a:t>It is available for Grafana OSS, Grafana Enterprise, or Grafana Cloud.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4990CA-3C5B-1F39-2294-68EFD15A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Alerting</a:t>
            </a:r>
          </a:p>
        </p:txBody>
      </p:sp>
    </p:spTree>
    <p:extLst>
      <p:ext uri="{BB962C8B-B14F-4D97-AF65-F5344CB8AC3E}">
        <p14:creationId xmlns:p14="http://schemas.microsoft.com/office/powerpoint/2010/main" val="3783933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</a:t>
            </a:r>
          </a:p>
        </p:txBody>
      </p:sp>
      <p:pic>
        <p:nvPicPr>
          <p:cNvPr id="1026" name="Picture 2" descr="Grafana Alerting">
            <a:extLst>
              <a:ext uri="{FF2B5EF4-FFF2-40B4-BE49-F238E27FC236}">
                <a16:creationId xmlns:a16="http://schemas.microsoft.com/office/drawing/2014/main" id="{D5A832DF-8815-2B09-7E7A-01F596D5B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2499049"/>
            <a:ext cx="787446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57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5E357-1423-1C3E-4578-5E55DED4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764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82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 (Only Time Series)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1BEF8-55A3-AE1C-D7EE-CB9F589D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1810139"/>
            <a:ext cx="8915400" cy="39793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6B8F89-78CF-0510-BA46-40266DF5A8F6}"/>
                  </a:ext>
                </a:extLst>
              </p14:cNvPr>
              <p14:cNvContentPartPr/>
              <p14:nvPr/>
            </p14:nvContentPartPr>
            <p14:xfrm>
              <a:off x="1512198" y="755750"/>
              <a:ext cx="2435400" cy="183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6B8F89-78CF-0510-BA46-40266DF5A8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078" y="749630"/>
                <a:ext cx="2447640" cy="18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EB7D21-8B58-4F4B-F6CF-0AC5C67DFE34}"/>
                  </a:ext>
                </a:extLst>
              </p14:cNvPr>
              <p14:cNvContentPartPr/>
              <p14:nvPr/>
            </p14:nvContentPartPr>
            <p14:xfrm>
              <a:off x="5290398" y="979670"/>
              <a:ext cx="2258640" cy="67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EB7D21-8B58-4F4B-F6CF-0AC5C67DFE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4278" y="973550"/>
                <a:ext cx="227088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770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8D02-C936-9EAF-C1A6-D51C067B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" y="1828800"/>
            <a:ext cx="9144000" cy="37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929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8B9F37-B011-31C8-F50D-69866D5A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 Grafana alert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0DA1D-0F9C-BBA6-369C-8FB22B9B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1" y="2133600"/>
            <a:ext cx="8907118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160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0E848-13CE-CF86-9EB2-CD4BE06D4EC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are numerous authentication methods available in Grafana to verify user identity. </a:t>
            </a:r>
          </a:p>
          <a:p>
            <a:r>
              <a:rPr lang="en-US" dirty="0"/>
              <a:t>The authentication configuration dictates which users can access Grafana and the methods they can use for logging in. </a:t>
            </a:r>
          </a:p>
          <a:p>
            <a:r>
              <a:rPr lang="en-US" dirty="0"/>
              <a:t>We can also configure Grafana to automatically update users’ roles and team memberships in Grafana based on the information returned by the auth provider integration.</a:t>
            </a:r>
          </a:p>
          <a:p>
            <a:r>
              <a:rPr lang="en-US" dirty="0"/>
              <a:t>When deciding on an authentication method, it’s important to take account your current identity and access management system.</a:t>
            </a:r>
          </a:p>
          <a:p>
            <a:r>
              <a:rPr lang="en-US" dirty="0"/>
              <a:t> We should also consider the specific authentication and authorization features you require.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EED9F-9509-1C3F-DB22-28C5CCC0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OAuth</a:t>
            </a:r>
          </a:p>
        </p:txBody>
      </p:sp>
    </p:spTree>
    <p:extLst>
      <p:ext uri="{BB962C8B-B14F-4D97-AF65-F5344CB8AC3E}">
        <p14:creationId xmlns:p14="http://schemas.microsoft.com/office/powerpoint/2010/main" val="16423044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0E848-13CE-CF86-9EB2-CD4BE06D4EC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dirty="0"/>
              <a:t>Grafana provides OAuth2 integrations for the following auth providers:</a:t>
            </a:r>
          </a:p>
          <a:p>
            <a:pPr lvl="1"/>
            <a:r>
              <a:rPr lang="en-US" dirty="0"/>
              <a:t>Azure AD OAuth</a:t>
            </a:r>
          </a:p>
          <a:p>
            <a:pPr lvl="1"/>
            <a:r>
              <a:rPr lang="en-US" dirty="0"/>
              <a:t>GitHub OAuth</a:t>
            </a:r>
          </a:p>
          <a:p>
            <a:pPr lvl="1"/>
            <a:r>
              <a:rPr lang="en-US" dirty="0"/>
              <a:t>GitLab OAuth</a:t>
            </a:r>
          </a:p>
          <a:p>
            <a:pPr lvl="1"/>
            <a:r>
              <a:rPr lang="en-US" dirty="0"/>
              <a:t>Google OAuth</a:t>
            </a:r>
          </a:p>
          <a:p>
            <a:pPr lvl="1"/>
            <a:r>
              <a:rPr lang="en-US" dirty="0"/>
              <a:t>Grafana Com OAuth</a:t>
            </a:r>
          </a:p>
          <a:p>
            <a:pPr lvl="1"/>
            <a:r>
              <a:rPr lang="en-US" dirty="0" err="1"/>
              <a:t>Keycloak</a:t>
            </a:r>
            <a:r>
              <a:rPr lang="en-US" dirty="0"/>
              <a:t> OAuth</a:t>
            </a:r>
          </a:p>
          <a:p>
            <a:pPr lvl="1"/>
            <a:r>
              <a:rPr lang="en-US" dirty="0"/>
              <a:t>Okta OAuth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EED9F-9509-1C3F-DB22-28C5CCC0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OAuth</a:t>
            </a:r>
          </a:p>
        </p:txBody>
      </p:sp>
    </p:spTree>
    <p:extLst>
      <p:ext uri="{BB962C8B-B14F-4D97-AF65-F5344CB8AC3E}">
        <p14:creationId xmlns:p14="http://schemas.microsoft.com/office/powerpoint/2010/main" val="176307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7EA52-57C2-3FB4-8B84-83CA78E6F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" b="2513"/>
          <a:stretch/>
        </p:blipFill>
        <p:spPr>
          <a:xfrm>
            <a:off x="270867" y="1600200"/>
            <a:ext cx="8602265" cy="48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566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E9A002-6478-3AB4-392B-DCA85F5E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 GITHUB OAuth2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A57C0-1153-F515-A348-CC1387D81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52" b="67407"/>
          <a:stretch/>
        </p:blipFill>
        <p:spPr>
          <a:xfrm>
            <a:off x="135647" y="1828800"/>
            <a:ext cx="893801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21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E9A002-6478-3AB4-392B-DCA85F5E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 GITHUB OAuth2 Authentication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553FC-7FB2-FABF-B873-488B6A504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29" y="1429140"/>
            <a:ext cx="854894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75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E9A002-6478-3AB4-392B-DCA85F5E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 GITHUB OAuth2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490A2-CFA1-BA4B-E0E6-1CF7FD01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315200" cy="5316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965DF6-E22F-23EF-5934-2DC7A90D69F6}"/>
                  </a:ext>
                </a:extLst>
              </p14:cNvPr>
              <p14:cNvContentPartPr/>
              <p14:nvPr/>
            </p14:nvContentPartPr>
            <p14:xfrm>
              <a:off x="549198" y="895790"/>
              <a:ext cx="1643400" cy="503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965DF6-E22F-23EF-5934-2DC7A90D69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078" y="889670"/>
                <a:ext cx="1655640" cy="504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748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49C91-02DF-B7CF-D035-799AEA047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8"/>
          <a:stretch/>
        </p:blipFill>
        <p:spPr>
          <a:xfrm>
            <a:off x="1524001" y="2219156"/>
            <a:ext cx="518160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290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F7045-045D-A803-8FD2-5DE938A0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828800"/>
            <a:ext cx="9144000" cy="3998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7FB52E8-EE2F-88BA-E7F0-2282F4BC7F82}"/>
                  </a:ext>
                </a:extLst>
              </p14:cNvPr>
              <p14:cNvContentPartPr/>
              <p14:nvPr/>
            </p14:nvContentPartPr>
            <p14:xfrm>
              <a:off x="3022038" y="5066030"/>
              <a:ext cx="2118600" cy="130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7FB52E8-EE2F-88BA-E7F0-2282F4BC7F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5918" y="5059910"/>
                <a:ext cx="2130840" cy="13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01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E3AD3-8F8E-DD36-1E0E-C8CFFEB27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9" y="1524000"/>
            <a:ext cx="820526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532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E9168-1CF9-483E-8783-5DB56E10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23544"/>
            <a:ext cx="8458200" cy="36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451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577EC-0595-171C-C879-09CAE290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163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785D1C-8DF7-9AA9-D5C8-8F9085FFF6DF}"/>
                  </a:ext>
                </a:extLst>
              </p14:cNvPr>
              <p14:cNvContentPartPr/>
              <p14:nvPr/>
            </p14:nvContentPartPr>
            <p14:xfrm>
              <a:off x="2873358" y="4823390"/>
              <a:ext cx="2715840" cy="3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785D1C-8DF7-9AA9-D5C8-8F9085FFF6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7238" y="4817270"/>
                <a:ext cx="272808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3625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5396D-1789-99E5-E4E8-C12046B0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Active Directory- Microsoft Entra ID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4F41F6-1D05-423A-909E-B46BD9BFA4F4}"/>
                  </a:ext>
                </a:extLst>
              </p14:cNvPr>
              <p14:cNvContentPartPr/>
              <p14:nvPr/>
            </p14:nvContentPartPr>
            <p14:xfrm>
              <a:off x="1474038" y="329339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4F41F6-1D05-423A-909E-B46BD9BFA4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7918" y="328727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72C326C-EC5F-F4E4-8397-26BA83D1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35" y="2057400"/>
            <a:ext cx="9144000" cy="311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056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192E7-2382-5189-8311-EC9A2353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GITLAB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B1FEB-E646-A7F5-92FA-BE1C1100C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02" y="1828800"/>
            <a:ext cx="9144000" cy="39061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9362A3-01D2-3F58-B8BA-FE02BE52351F}"/>
                  </a:ext>
                </a:extLst>
              </p14:cNvPr>
              <p14:cNvContentPartPr/>
              <p14:nvPr/>
            </p14:nvContentPartPr>
            <p14:xfrm>
              <a:off x="4244598" y="4842470"/>
              <a:ext cx="28800" cy="42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9362A3-01D2-3F58-B8BA-FE02BE5235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8478" y="4836350"/>
                <a:ext cx="41040" cy="4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73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9FDFE-A6BE-7322-25F1-F4B70F68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What is continuous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C7165-CB5E-9B30-64B7-8325F51C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0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6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192E7-2382-5189-8311-EC9A2353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GITLAB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DB19F-5D83-0F00-C531-31603F1D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104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837576-9557-54B1-011A-2CE9C22E2FD7}"/>
                  </a:ext>
                </a:extLst>
              </p14:cNvPr>
              <p14:cNvContentPartPr/>
              <p14:nvPr/>
            </p14:nvContentPartPr>
            <p14:xfrm>
              <a:off x="3218958" y="2421830"/>
              <a:ext cx="84600" cy="39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837576-9557-54B1-011A-2CE9C22E2F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2838" y="2415710"/>
                <a:ext cx="96840" cy="4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4715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946BB-7D35-02F3-58B8-A230E5C1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Link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610EC-184E-247C-27EF-20EAC8BA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679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644AD6-8416-6ECC-A014-B65E523CE942}"/>
                  </a:ext>
                </a:extLst>
              </p14:cNvPr>
              <p14:cNvContentPartPr/>
              <p14:nvPr/>
            </p14:nvContentPartPr>
            <p14:xfrm>
              <a:off x="877158" y="4526390"/>
              <a:ext cx="2003040" cy="74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644AD6-8416-6ECC-A014-B65E523CE9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038" y="4520270"/>
                <a:ext cx="20152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1C746FC-7946-C22B-5B84-8E77ABB4338F}"/>
                  </a:ext>
                </a:extLst>
              </p14:cNvPr>
              <p14:cNvContentPartPr/>
              <p14:nvPr/>
            </p14:nvContentPartPr>
            <p14:xfrm>
              <a:off x="3643398" y="4002590"/>
              <a:ext cx="171720" cy="39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1C746FC-7946-C22B-5B84-8E77ABB433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7278" y="3996470"/>
                <a:ext cx="18396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352C53D-2EA9-9BFA-287F-E48199D6674A}"/>
              </a:ext>
            </a:extLst>
          </p:cNvPr>
          <p:cNvGrpSpPr/>
          <p:nvPr/>
        </p:nvGrpSpPr>
        <p:grpSpPr>
          <a:xfrm>
            <a:off x="2649438" y="4021310"/>
            <a:ext cx="939600" cy="675000"/>
            <a:chOff x="2649438" y="4021310"/>
            <a:chExt cx="939600" cy="6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7B93D4-355A-54D0-770F-3EAB571F69D0}"/>
                    </a:ext>
                  </a:extLst>
                </p14:cNvPr>
                <p14:cNvContentPartPr/>
                <p14:nvPr/>
              </p14:nvContentPartPr>
              <p14:xfrm>
                <a:off x="2985318" y="4166390"/>
                <a:ext cx="32400" cy="44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7B93D4-355A-54D0-770F-3EAB571F69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79198" y="4160270"/>
                  <a:ext cx="446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BF6063-C608-984F-0274-481B911A402E}"/>
                    </a:ext>
                  </a:extLst>
                </p14:cNvPr>
                <p14:cNvContentPartPr/>
                <p14:nvPr/>
              </p14:nvContentPartPr>
              <p14:xfrm>
                <a:off x="3153438" y="4161350"/>
                <a:ext cx="7920" cy="35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BF6063-C608-984F-0274-481B911A40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47318" y="4155230"/>
                  <a:ext cx="20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E9B590-F53E-357F-56DC-583F19E4CB8E}"/>
                    </a:ext>
                  </a:extLst>
                </p14:cNvPr>
                <p14:cNvContentPartPr/>
                <p14:nvPr/>
              </p14:nvContentPartPr>
              <p14:xfrm>
                <a:off x="3200238" y="4143350"/>
                <a:ext cx="281880" cy="347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E9B590-F53E-357F-56DC-583F19E4CB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94118" y="4137230"/>
                  <a:ext cx="2941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8EFFD5-5AE7-B99C-3B4D-3D966DD4DCFF}"/>
                    </a:ext>
                  </a:extLst>
                </p14:cNvPr>
                <p14:cNvContentPartPr/>
                <p14:nvPr/>
              </p14:nvContentPartPr>
              <p14:xfrm>
                <a:off x="3582918" y="4021310"/>
                <a:ext cx="6120" cy="404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8EFFD5-5AE7-B99C-3B4D-3D966DD4DCF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76798" y="4015190"/>
                  <a:ext cx="18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4516DE-CADF-8829-4C61-DF7BCC2FBE2D}"/>
                    </a:ext>
                  </a:extLst>
                </p14:cNvPr>
                <p14:cNvContentPartPr/>
                <p14:nvPr/>
              </p14:nvContentPartPr>
              <p14:xfrm>
                <a:off x="2649438" y="4161350"/>
                <a:ext cx="410040" cy="534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4516DE-CADF-8829-4C61-DF7BCC2FBE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43318" y="4155230"/>
                  <a:ext cx="422280" cy="54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05981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946BB-7D35-02F3-58B8-A230E5C1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1046A-F454-EBDF-F032-494B20DD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34" y="1447800"/>
            <a:ext cx="845497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2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3E55A-1645-F9B5-CCDC-6F9C2D3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Panel Link for Various Time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7B595-C9D7-4E81-5497-5F54338C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36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253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3E55A-1645-F9B5-CCDC-6F9C2D3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Panel Link for Various Time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469C9-5311-D5D4-96AC-F00C14EC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855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C7AC79-7F76-5D97-1BFB-8421E0124FFE}"/>
                  </a:ext>
                </a:extLst>
              </p14:cNvPr>
              <p14:cNvContentPartPr/>
              <p14:nvPr/>
            </p14:nvContentPartPr>
            <p14:xfrm>
              <a:off x="7047558" y="2554670"/>
              <a:ext cx="1779840" cy="4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C7AC79-7F76-5D97-1BFB-8421E0124F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1438" y="2548550"/>
                <a:ext cx="17920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D0226A-7F38-DFBB-A98E-7B17019FEAF7}"/>
                  </a:ext>
                </a:extLst>
              </p14:cNvPr>
              <p14:cNvContentPartPr/>
              <p14:nvPr/>
            </p14:nvContentPartPr>
            <p14:xfrm>
              <a:off x="673038" y="2892350"/>
              <a:ext cx="1153440" cy="10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D0226A-7F38-DFBB-A98E-7B17019FEA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918" y="2886230"/>
                <a:ext cx="116568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82080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43E55A-1645-F9B5-CCDC-6F9C2D32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Panel Link for Various Time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EF39C-A116-B410-6DF3-A73365D2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046"/>
            <a:ext cx="9144000" cy="26719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16BC3E-2EC8-7B45-AEA4-18C4CEE96C10}"/>
                  </a:ext>
                </a:extLst>
              </p14:cNvPr>
              <p14:cNvContentPartPr/>
              <p14:nvPr/>
            </p14:nvContentPartPr>
            <p14:xfrm>
              <a:off x="7483158" y="2489150"/>
              <a:ext cx="983520" cy="58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16BC3E-2EC8-7B45-AEA4-18C4CEE96C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7038" y="2483030"/>
                <a:ext cx="9957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41C5C1-7D4D-3D3C-6326-C7AFA98324CF}"/>
                  </a:ext>
                </a:extLst>
              </p14:cNvPr>
              <p14:cNvContentPartPr/>
              <p14:nvPr/>
            </p14:nvContentPartPr>
            <p14:xfrm>
              <a:off x="624798" y="2938790"/>
              <a:ext cx="5666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41C5C1-7D4D-3D3C-6326-C7AFA98324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678" y="2932670"/>
                <a:ext cx="57888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3893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Renderer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472E8-2715-A339-AAEC-D6CDB01D6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546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Renderer using docker-compose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2C5D3-B865-11C3-6CA5-A7AD61AE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68" y="1447800"/>
            <a:ext cx="745746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216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Renderer-Grafana.ini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89A8B-CABE-C344-ACF4-C95938B6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0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31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33E23-F5B8-E8FD-E9F8-BD460B292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Grafana Elastic Query Variable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040F8-74D7-CFB4-25B7-0F8929D0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763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39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6479</TotalTime>
  <Words>2275</Words>
  <Application>Microsoft Office PowerPoint</Application>
  <PresentationFormat>On-screen Show (4:3)</PresentationFormat>
  <Paragraphs>243</Paragraphs>
  <Slides>125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8" baseType="lpstr">
      <vt:lpstr>Arial</vt:lpstr>
      <vt:lpstr>Calibri</vt:lpstr>
      <vt:lpstr>Pencils_02_2012</vt:lpstr>
      <vt:lpstr>PowerPoint Presentation</vt:lpstr>
      <vt:lpstr>Goals</vt:lpstr>
      <vt:lpstr>Goals</vt:lpstr>
      <vt:lpstr>                    Delivery Process</vt:lpstr>
      <vt:lpstr>                    Devops</vt:lpstr>
      <vt:lpstr>                    Devops</vt:lpstr>
      <vt:lpstr>                    Devops Tools</vt:lpstr>
      <vt:lpstr>                    What is continuous monitoring</vt:lpstr>
      <vt:lpstr>                    What is continuous monitoring</vt:lpstr>
      <vt:lpstr>                    What is continuous monitoring</vt:lpstr>
      <vt:lpstr>                    What is continuous monitoring</vt:lpstr>
      <vt:lpstr>                    What is continuous monitoring</vt:lpstr>
      <vt:lpstr>                    What is continuous monitoring</vt:lpstr>
      <vt:lpstr>                    What is continuous monitoring</vt:lpstr>
      <vt:lpstr>                    Monitoring Systems</vt:lpstr>
      <vt:lpstr>                    Monitoring Systems</vt:lpstr>
      <vt:lpstr>                    What is Grafana</vt:lpstr>
      <vt:lpstr>                    What is Grafana</vt:lpstr>
      <vt:lpstr>                    What is Grafana</vt:lpstr>
      <vt:lpstr>                    What is Grafana</vt:lpstr>
      <vt:lpstr>Why do we need Grafana</vt:lpstr>
      <vt:lpstr>Why do we need Grafana</vt:lpstr>
      <vt:lpstr>Why do we need Grafana</vt:lpstr>
      <vt:lpstr>Grafana Features</vt:lpstr>
      <vt:lpstr>Grafana Features</vt:lpstr>
      <vt:lpstr>Grafana Features</vt:lpstr>
      <vt:lpstr>Grafana Features</vt:lpstr>
      <vt:lpstr>Why is Grafana so Popular?</vt:lpstr>
      <vt:lpstr>Advantage and Disadvantage of Grafana</vt:lpstr>
      <vt:lpstr>Advantage and Disadvantage of Grafana</vt:lpstr>
      <vt:lpstr>Grafana with other Tools</vt:lpstr>
      <vt:lpstr>Prometheus vs Grafana</vt:lpstr>
      <vt:lpstr>Grafana vs Kibana</vt:lpstr>
      <vt:lpstr>Grafana vs Kibana</vt:lpstr>
      <vt:lpstr>Grafana Releases</vt:lpstr>
      <vt:lpstr>Grafana Installation</vt:lpstr>
      <vt:lpstr>Grafana Loki</vt:lpstr>
      <vt:lpstr>Grafana Loki</vt:lpstr>
      <vt:lpstr>Key Features of Grafana Loki</vt:lpstr>
      <vt:lpstr>Grafana Loki Installation</vt:lpstr>
      <vt:lpstr>Get started with Grafana Cloud</vt:lpstr>
      <vt:lpstr>Get started with Grafana Cloud</vt:lpstr>
      <vt:lpstr>Get started with Grafana Cloud</vt:lpstr>
      <vt:lpstr>How Grafana Works</vt:lpstr>
      <vt:lpstr>Grafana Architecture</vt:lpstr>
      <vt:lpstr>Grafana Prometheus Connection</vt:lpstr>
      <vt:lpstr>Grafana MSSQL Connection</vt:lpstr>
      <vt:lpstr>Grafana Infinity DB – AI/LLM Native DB– JSON Data</vt:lpstr>
      <vt:lpstr>Grafana Infinity DB - CSV</vt:lpstr>
      <vt:lpstr>Grafana Infinity DB - XML</vt:lpstr>
      <vt:lpstr>Grafana Infinity DB - XML</vt:lpstr>
      <vt:lpstr>Grafana Infinity DB - XML</vt:lpstr>
      <vt:lpstr>Grafana Infinity DB - XML</vt:lpstr>
      <vt:lpstr>Amazon Cloud Watch as Data Source</vt:lpstr>
      <vt:lpstr>Amazon Cloud Watch as Data Source</vt:lpstr>
      <vt:lpstr>Amazon Cloud Watch as Data Source</vt:lpstr>
      <vt:lpstr>Amazon Cloud Watch as Data Source</vt:lpstr>
      <vt:lpstr>Grafana Elastic Search</vt:lpstr>
      <vt:lpstr>Grafana Elastic Search</vt:lpstr>
      <vt:lpstr>Grafana Elastic Search with Top10</vt:lpstr>
      <vt:lpstr>Grafana Elastic Search with Top10</vt:lpstr>
      <vt:lpstr>Grafana Elastic Search</vt:lpstr>
      <vt:lpstr>Dashboard Playlists</vt:lpstr>
      <vt:lpstr>Dashboard Playlists</vt:lpstr>
      <vt:lpstr>Dashboard Playlists</vt:lpstr>
      <vt:lpstr>Dashboard Playlists</vt:lpstr>
      <vt:lpstr>Create and manage reports</vt:lpstr>
      <vt:lpstr>Create and manage reports</vt:lpstr>
      <vt:lpstr>Create and manage reports</vt:lpstr>
      <vt:lpstr>Create and manage reports</vt:lpstr>
      <vt:lpstr>Create and manage reports</vt:lpstr>
      <vt:lpstr>Grafana Alerting</vt:lpstr>
      <vt:lpstr>How do Grafana alert works</vt:lpstr>
      <vt:lpstr>How do Grafana alert works</vt:lpstr>
      <vt:lpstr>How do Grafana alert works (Only Time Series)</vt:lpstr>
      <vt:lpstr>How do Grafana alert works</vt:lpstr>
      <vt:lpstr>How do Grafana alert works</vt:lpstr>
      <vt:lpstr>Grafana OAuth</vt:lpstr>
      <vt:lpstr>Grafana OAuth</vt:lpstr>
      <vt:lpstr>Grafana  GITHUB OAuth2 Authentication</vt:lpstr>
      <vt:lpstr>Grafana  GITHUB OAuth2 Authentication</vt:lpstr>
      <vt:lpstr>Grafana  GITHUB OAuth2 Authentication</vt:lpstr>
      <vt:lpstr>Azure Active Directory- Microsoft Entra ID </vt:lpstr>
      <vt:lpstr>Azure Active Directory- Microsoft Entra ID </vt:lpstr>
      <vt:lpstr>Azure Active Directory- Microsoft Entra ID </vt:lpstr>
      <vt:lpstr>Azure Active Directory- Microsoft Entra ID </vt:lpstr>
      <vt:lpstr>Azure Active Directory- Microsoft Entra ID </vt:lpstr>
      <vt:lpstr>Azure Active Directory- Microsoft Entra ID </vt:lpstr>
      <vt:lpstr>GITLAB Setup</vt:lpstr>
      <vt:lpstr>GITLAB Setup</vt:lpstr>
      <vt:lpstr>Dashboard Link</vt:lpstr>
      <vt:lpstr>Dashboard Link</vt:lpstr>
      <vt:lpstr>Panel Link for Various Time Range</vt:lpstr>
      <vt:lpstr>Panel Link for Various Time Range</vt:lpstr>
      <vt:lpstr>Panel Link for Various Time Range</vt:lpstr>
      <vt:lpstr>Image Renderer</vt:lpstr>
      <vt:lpstr>Image Renderer using docker-compose</vt:lpstr>
      <vt:lpstr>Image Renderer-Grafana.ini</vt:lpstr>
      <vt:lpstr>Grafana Elastic Query Variable </vt:lpstr>
      <vt:lpstr>Grafana Elastic Query Variable </vt:lpstr>
      <vt:lpstr>Grafana Elastic Query Variable </vt:lpstr>
      <vt:lpstr>Grafana Prometheus Query Variable </vt:lpstr>
      <vt:lpstr>Grafana Prometheus Query Variable </vt:lpstr>
      <vt:lpstr>Grafana Prometheus Query Variable </vt:lpstr>
      <vt:lpstr>Grafana Cloud Watch Query Variable </vt:lpstr>
      <vt:lpstr>Grafana Cloud Watch Query Variable </vt:lpstr>
      <vt:lpstr>Grafana Cloud Watch Query Variable </vt:lpstr>
      <vt:lpstr>Grafana Cloud Watch Query Variable </vt:lpstr>
      <vt:lpstr>Grafana Cloud Watch Query Variable </vt:lpstr>
      <vt:lpstr>Grafana MSSQL Query Variable </vt:lpstr>
      <vt:lpstr>Grafana MSSQL Query Variable </vt:lpstr>
      <vt:lpstr>Grafana MSSQL Query Variable </vt:lpstr>
      <vt:lpstr>Grafana Postgres Query Variable </vt:lpstr>
      <vt:lpstr>Grafana MSSQL Query Variable </vt:lpstr>
      <vt:lpstr>Grafana Infinitydb Query Variable </vt:lpstr>
      <vt:lpstr>Grafana Infinity db Query Variable </vt:lpstr>
      <vt:lpstr>Configure Vault with Grafana</vt:lpstr>
      <vt:lpstr>Loki</vt:lpstr>
      <vt:lpstr>Loki</vt:lpstr>
      <vt:lpstr>Loki</vt:lpstr>
      <vt:lpstr>Grafana Customization Cheatsheet </vt:lpstr>
      <vt:lpstr>Grafana Customization Cheatsheet </vt:lpstr>
      <vt:lpstr>Grafana Customization Cheatsheet 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801</cp:revision>
  <dcterms:created xsi:type="dcterms:W3CDTF">2012-03-13T15:47:14Z</dcterms:created>
  <dcterms:modified xsi:type="dcterms:W3CDTF">2025-01-28T17:24:51Z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